
<file path=[Content_Types].xml><?xml version="1.0" encoding="utf-8"?>
<Types xmlns="http://schemas.openxmlformats.org/package/2006/content-types">
  <Default Extension="ARW" ContentType="image/png"/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7"/>
  </p:notesMasterIdLst>
  <p:sldIdLst>
    <p:sldId id="405" r:id="rId2"/>
    <p:sldId id="343" r:id="rId3"/>
    <p:sldId id="361" r:id="rId4"/>
    <p:sldId id="1025" r:id="rId5"/>
    <p:sldId id="1031" r:id="rId6"/>
    <p:sldId id="1022" r:id="rId7"/>
    <p:sldId id="1048" r:id="rId8"/>
    <p:sldId id="984" r:id="rId9"/>
    <p:sldId id="287" r:id="rId10"/>
    <p:sldId id="921" r:id="rId11"/>
    <p:sldId id="947" r:id="rId12"/>
    <p:sldId id="414" r:id="rId13"/>
    <p:sldId id="925" r:id="rId14"/>
    <p:sldId id="1003" r:id="rId15"/>
    <p:sldId id="942" r:id="rId16"/>
    <p:sldId id="420" r:id="rId17"/>
    <p:sldId id="297" r:id="rId18"/>
    <p:sldId id="1033" r:id="rId19"/>
    <p:sldId id="1037" r:id="rId20"/>
    <p:sldId id="401" r:id="rId21"/>
    <p:sldId id="455" r:id="rId22"/>
    <p:sldId id="392" r:id="rId23"/>
    <p:sldId id="487" r:id="rId24"/>
    <p:sldId id="344" r:id="rId25"/>
    <p:sldId id="1040" r:id="rId26"/>
    <p:sldId id="1044" r:id="rId27"/>
    <p:sldId id="1041" r:id="rId28"/>
    <p:sldId id="502" r:id="rId29"/>
    <p:sldId id="256" r:id="rId30"/>
    <p:sldId id="980" r:id="rId31"/>
    <p:sldId id="1015" r:id="rId32"/>
    <p:sldId id="901" r:id="rId33"/>
    <p:sldId id="305" r:id="rId34"/>
    <p:sldId id="943" r:id="rId35"/>
    <p:sldId id="926" r:id="rId36"/>
    <p:sldId id="302" r:id="rId37"/>
    <p:sldId id="1055" r:id="rId38"/>
    <p:sldId id="257" r:id="rId39"/>
    <p:sldId id="260" r:id="rId40"/>
    <p:sldId id="1030" r:id="rId41"/>
    <p:sldId id="1057" r:id="rId42"/>
    <p:sldId id="933" r:id="rId43"/>
    <p:sldId id="937" r:id="rId44"/>
    <p:sldId id="379" r:id="rId45"/>
    <p:sldId id="935" r:id="rId46"/>
    <p:sldId id="382" r:id="rId47"/>
    <p:sldId id="1056" r:id="rId48"/>
    <p:sldId id="1019" r:id="rId49"/>
    <p:sldId id="1020" r:id="rId50"/>
    <p:sldId id="941" r:id="rId51"/>
    <p:sldId id="416" r:id="rId52"/>
    <p:sldId id="932" r:id="rId53"/>
    <p:sldId id="1050" r:id="rId54"/>
    <p:sldId id="1049" r:id="rId55"/>
    <p:sldId id="275" r:id="rId56"/>
    <p:sldId id="276" r:id="rId57"/>
    <p:sldId id="1021" r:id="rId58"/>
    <p:sldId id="1051" r:id="rId59"/>
    <p:sldId id="945" r:id="rId60"/>
    <p:sldId id="466" r:id="rId61"/>
    <p:sldId id="1026" r:id="rId62"/>
    <p:sldId id="476" r:id="rId63"/>
    <p:sldId id="478" r:id="rId64"/>
    <p:sldId id="485" r:id="rId65"/>
    <p:sldId id="459" r:id="rId66"/>
  </p:sldIdLst>
  <p:sldSz cx="12192000" cy="6858000"/>
  <p:notesSz cx="7315200" cy="96012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85006" autoAdjust="0"/>
  </p:normalViewPr>
  <p:slideViewPr>
    <p:cSldViewPr snapToGrid="0">
      <p:cViewPr varScale="1">
        <p:scale>
          <a:sx n="60" d="100"/>
          <a:sy n="60" d="100"/>
        </p:scale>
        <p:origin x="9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file:///C:\Arpa\Viticoltura\Conteggi.xls" TargetMode="External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2.bin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333399"/>
                </a:solidFill>
                <a:latin typeface="Arial"/>
                <a:ea typeface="Arial"/>
                <a:cs typeface="Arial"/>
              </a:defRPr>
            </a:pPr>
            <a:r>
              <a:rPr lang="it-IT" sz="1800"/>
              <a:t>Vigneti 2018  
% Emicriptofite</a:t>
            </a:r>
          </a:p>
        </c:rich>
      </c:tx>
      <c:layout>
        <c:manualLayout>
          <c:xMode val="edge"/>
          <c:yMode val="edge"/>
          <c:x val="0.38252427184466198"/>
          <c:y val="3.514382479255815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7.7755103234143572E-2"/>
          <c:y val="0.23981406579824463"/>
          <c:w val="0.89320388349514634"/>
          <c:h val="0.5750807693327684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'Report 27mar2019'!$A$15</c:f>
              <c:strCache>
                <c:ptCount val="1"/>
                <c:pt idx="0">
                  <c:v>emicriptofite</c:v>
                </c:pt>
              </c:strCache>
            </c:strRef>
          </c:tx>
          <c:spPr>
            <a:solidFill>
              <a:srgbClr val="0070C0"/>
            </a:solidFill>
            <a:ln w="12700">
              <a:solidFill>
                <a:srgbClr val="0070C0"/>
              </a:solidFill>
              <a:prstDash val="solid"/>
            </a:ln>
          </c:spPr>
          <c:invertIfNegative val="0"/>
          <c:cat>
            <c:strRef>
              <c:f>'Report 27mar2019'!$B$11:$G$11</c:f>
              <c:strCache>
                <c:ptCount val="6"/>
                <c:pt idx="0">
                  <c:v>VT4</c:v>
                </c:pt>
                <c:pt idx="1">
                  <c:v>VB5</c:v>
                </c:pt>
                <c:pt idx="2">
                  <c:v>VT5</c:v>
                </c:pt>
                <c:pt idx="3">
                  <c:v>VB6</c:v>
                </c:pt>
                <c:pt idx="4">
                  <c:v>VT6</c:v>
                </c:pt>
                <c:pt idx="5">
                  <c:v>VB7</c:v>
                </c:pt>
              </c:strCache>
            </c:strRef>
          </c:cat>
          <c:val>
            <c:numRef>
              <c:f>'Report 27mar2019'!$J$15:$O$15</c:f>
              <c:numCache>
                <c:formatCode>General</c:formatCode>
                <c:ptCount val="6"/>
                <c:pt idx="0">
                  <c:v>36.363636363636253</c:v>
                </c:pt>
                <c:pt idx="1">
                  <c:v>51.851851851851777</c:v>
                </c:pt>
                <c:pt idx="2">
                  <c:v>42.307692307692179</c:v>
                </c:pt>
                <c:pt idx="3">
                  <c:v>55.172413793103452</c:v>
                </c:pt>
                <c:pt idx="4">
                  <c:v>40</c:v>
                </c:pt>
                <c:pt idx="5">
                  <c:v>45.333333333333336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5CC-499E-9794-4EC4399EE5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4851968"/>
        <c:axId val="44853504"/>
      </c:barChart>
      <c:catAx>
        <c:axId val="448519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solidFill>
            <a:schemeClr val="bg1"/>
          </a:solidFill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chemeClr val="bg1">
                    <a:lumMod val="50000"/>
                  </a:schemeClr>
                </a:solidFill>
                <a:latin typeface="Arial"/>
                <a:ea typeface="Arial"/>
                <a:cs typeface="Arial"/>
              </a:defRPr>
            </a:pPr>
            <a:endParaRPr lang="it-IT"/>
          </a:p>
        </c:txPr>
        <c:crossAx val="448535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44853504"/>
        <c:scaling>
          <c:orientation val="minMax"/>
        </c:scaling>
        <c:delete val="0"/>
        <c:axPos val="l"/>
        <c:majorGridlines>
          <c:spPr>
            <a:ln w="3175">
              <a:solidFill>
                <a:schemeClr val="bg1">
                  <a:lumMod val="85000"/>
                </a:schemeClr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chemeClr val="bg1">
                    <a:lumMod val="50000"/>
                  </a:schemeClr>
                </a:solidFill>
                <a:latin typeface="Arial"/>
                <a:ea typeface="Arial"/>
                <a:cs typeface="Arial"/>
              </a:defRPr>
            </a:pPr>
            <a:endParaRPr lang="it-IT"/>
          </a:p>
        </c:txPr>
        <c:crossAx val="44851968"/>
        <c:crosses val="autoZero"/>
        <c:crossBetween val="between"/>
      </c:valAx>
      <c:spPr>
        <a:solidFill>
          <a:srgbClr val="FFFFFF"/>
        </a:solidFill>
        <a:ln w="12700">
          <a:solidFill>
            <a:schemeClr val="bg1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it-IT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800" b="1">
                <a:solidFill>
                  <a:srgbClr val="33339D"/>
                </a:solidFill>
              </a:defRPr>
            </a:pPr>
            <a:r>
              <a:rPr lang="it-IT" sz="1800" b="1" dirty="0">
                <a:solidFill>
                  <a:srgbClr val="33339D"/>
                </a:solidFill>
              </a:rPr>
              <a:t>Vigneti 2018 
% </a:t>
            </a:r>
            <a:r>
              <a:rPr lang="it-IT" sz="1800" b="1" dirty="0" err="1">
                <a:solidFill>
                  <a:srgbClr val="33339D"/>
                </a:solidFill>
              </a:rPr>
              <a:t>Terofite</a:t>
            </a:r>
            <a:endParaRPr lang="it-IT" sz="1800" b="1" dirty="0">
              <a:solidFill>
                <a:srgbClr val="33339D"/>
              </a:solidFill>
            </a:endParaRPr>
          </a:p>
        </c:rich>
      </c:tx>
      <c:layout>
        <c:manualLayout>
          <c:xMode val="edge"/>
          <c:yMode val="edge"/>
          <c:x val="0.42071263891939581"/>
          <c:y val="3.514382479255814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6.6343146906520073E-2"/>
          <c:y val="0.28115059834046585"/>
          <c:w val="0.80744464161837981"/>
          <c:h val="0.5750807693327684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'Report 27mar2019'!$I$16</c:f>
              <c:strCache>
                <c:ptCount val="1"/>
                <c:pt idx="0">
                  <c:v>terofite</c:v>
                </c:pt>
              </c:strCache>
            </c:strRef>
          </c:tx>
          <c:spPr>
            <a:solidFill>
              <a:srgbClr val="0070C0"/>
            </a:solidFill>
            <a:ln w="12700">
              <a:solidFill>
                <a:srgbClr val="0070C0"/>
              </a:solidFill>
              <a:prstDash val="solid"/>
            </a:ln>
          </c:spPr>
          <c:invertIfNegative val="0"/>
          <c:cat>
            <c:strRef>
              <c:f>'Report 27mar2019'!$J$11:$O$11</c:f>
              <c:strCache>
                <c:ptCount val="6"/>
                <c:pt idx="0">
                  <c:v>VT4</c:v>
                </c:pt>
                <c:pt idx="1">
                  <c:v>VB5</c:v>
                </c:pt>
                <c:pt idx="2">
                  <c:v>VT5</c:v>
                </c:pt>
                <c:pt idx="3">
                  <c:v>VB6</c:v>
                </c:pt>
                <c:pt idx="4">
                  <c:v>VT6</c:v>
                </c:pt>
                <c:pt idx="5">
                  <c:v>VB7</c:v>
                </c:pt>
              </c:strCache>
            </c:strRef>
          </c:cat>
          <c:val>
            <c:numRef>
              <c:f>'Report 27mar2019'!$J$16:$O$16</c:f>
              <c:numCache>
                <c:formatCode>General</c:formatCode>
                <c:ptCount val="6"/>
                <c:pt idx="0">
                  <c:v>39.393939393939412</c:v>
                </c:pt>
                <c:pt idx="1">
                  <c:v>18.51851851851853</c:v>
                </c:pt>
                <c:pt idx="2">
                  <c:v>26.923076923076923</c:v>
                </c:pt>
                <c:pt idx="3">
                  <c:v>17.241379310344829</c:v>
                </c:pt>
                <c:pt idx="4">
                  <c:v>42.222222222222285</c:v>
                </c:pt>
                <c:pt idx="5">
                  <c:v>29.333333333333275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A35-4108-B44F-E3546ABF2B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4885888"/>
        <c:axId val="44887424"/>
      </c:barChart>
      <c:catAx>
        <c:axId val="448858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/>
            </a:pPr>
            <a:endParaRPr lang="it-IT"/>
          </a:p>
        </c:txPr>
        <c:crossAx val="4488742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44887424"/>
        <c:scaling>
          <c:orientation val="minMax"/>
        </c:scaling>
        <c:delete val="0"/>
        <c:axPos val="l"/>
        <c:majorGridlines>
          <c:spPr>
            <a:ln w="3175">
              <a:solidFill>
                <a:schemeClr val="bg1">
                  <a:lumMod val="85000"/>
                </a:schemeClr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9525">
            <a:noFill/>
          </a:ln>
        </c:spPr>
        <c:txPr>
          <a:bodyPr rot="0" vert="horz"/>
          <a:lstStyle/>
          <a:p>
            <a:pPr>
              <a:defRPr sz="1400"/>
            </a:pPr>
            <a:endParaRPr lang="it-IT"/>
          </a:p>
        </c:txPr>
        <c:crossAx val="44885888"/>
        <c:crosses val="autoZero"/>
        <c:crossBetween val="between"/>
      </c:valAx>
      <c:spPr>
        <a:solidFill>
          <a:srgbClr val="FFFFFF"/>
        </a:solidFill>
        <a:ln w="12700">
          <a:solidFill>
            <a:schemeClr val="bg1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0">
      <a:noFill/>
    </a:ln>
  </c:spPr>
  <c:txPr>
    <a:bodyPr/>
    <a:lstStyle/>
    <a:p>
      <a:pPr>
        <a:defRPr sz="1000" b="0" i="0" u="none" strike="noStrike" baseline="0">
          <a:solidFill>
            <a:schemeClr val="bg1">
              <a:lumMod val="50000"/>
            </a:schemeClr>
          </a:solidFill>
          <a:latin typeface="Arial"/>
          <a:ea typeface="Arial"/>
          <a:cs typeface="Arial"/>
        </a:defRPr>
      </a:pPr>
      <a:endParaRPr lang="it-IT"/>
    </a:p>
  </c:txPr>
  <c:externalData r:id="rId2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BB83C8-091F-47E4-9BAE-B149CB3A6E7F}" type="doc">
      <dgm:prSet loTypeId="urn:microsoft.com/office/officeart/2005/8/layout/cycle5" loCatId="cycle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it-IT"/>
        </a:p>
      </dgm:t>
    </dgm:pt>
    <dgm:pt modelId="{35C02B05-F237-4001-8F15-D186B356BDE5}">
      <dgm:prSet phldrT="[Testo]" custT="1"/>
      <dgm:spPr/>
      <dgm:t>
        <a:bodyPr/>
        <a:lstStyle/>
        <a:p>
          <a:r>
            <a:rPr lang="it-IT" sz="2400" dirty="0"/>
            <a:t>Dare valore alla viticoltura</a:t>
          </a:r>
        </a:p>
      </dgm:t>
    </dgm:pt>
    <dgm:pt modelId="{D20CF901-4360-40F2-9151-A78DD3422A32}" type="parTrans" cxnId="{A76B66AC-9933-4415-A3AC-2911E683FD7B}">
      <dgm:prSet/>
      <dgm:spPr/>
      <dgm:t>
        <a:bodyPr/>
        <a:lstStyle/>
        <a:p>
          <a:endParaRPr lang="it-IT" sz="3200"/>
        </a:p>
      </dgm:t>
    </dgm:pt>
    <dgm:pt modelId="{F1FF5959-CC2C-450D-871E-6E70AA2790FE}" type="sibTrans" cxnId="{A76B66AC-9933-4415-A3AC-2911E683FD7B}">
      <dgm:prSet/>
      <dgm:spPr>
        <a:ln w="38100"/>
      </dgm:spPr>
      <dgm:t>
        <a:bodyPr/>
        <a:lstStyle/>
        <a:p>
          <a:endParaRPr lang="it-IT" sz="3200"/>
        </a:p>
      </dgm:t>
    </dgm:pt>
    <dgm:pt modelId="{E50DD079-2229-4F5D-AE87-CB7760B8FA98}">
      <dgm:prSet phldrT="[Testo]" custT="1"/>
      <dgm:spPr/>
      <dgm:t>
        <a:bodyPr/>
        <a:lstStyle/>
        <a:p>
          <a:r>
            <a:rPr lang="it-IT" sz="2400" dirty="0"/>
            <a:t>Inerbimento spontaneo</a:t>
          </a:r>
        </a:p>
      </dgm:t>
    </dgm:pt>
    <dgm:pt modelId="{CD02C633-5C7C-400E-B103-3A0A9FDB2E47}" type="parTrans" cxnId="{4CE89BF8-260C-4AF1-AF74-DF8B4E481AD4}">
      <dgm:prSet/>
      <dgm:spPr/>
      <dgm:t>
        <a:bodyPr/>
        <a:lstStyle/>
        <a:p>
          <a:endParaRPr lang="it-IT" sz="3200"/>
        </a:p>
      </dgm:t>
    </dgm:pt>
    <dgm:pt modelId="{BC071E26-3BA3-468F-BF33-5AF684F72310}" type="sibTrans" cxnId="{4CE89BF8-260C-4AF1-AF74-DF8B4E481AD4}">
      <dgm:prSet/>
      <dgm:spPr>
        <a:ln w="38100"/>
      </dgm:spPr>
      <dgm:t>
        <a:bodyPr/>
        <a:lstStyle/>
        <a:p>
          <a:endParaRPr lang="it-IT" sz="3200"/>
        </a:p>
      </dgm:t>
    </dgm:pt>
    <dgm:pt modelId="{24BEF5F7-73AE-49EA-AAE2-CF2AB7513CC9}">
      <dgm:prSet phldrT="[Testo]" custT="1"/>
      <dgm:spPr/>
      <dgm:t>
        <a:bodyPr/>
        <a:lstStyle/>
        <a:p>
          <a:r>
            <a:rPr lang="it-IT" sz="2400" dirty="0"/>
            <a:t>Aumentare la sostanza organica</a:t>
          </a:r>
        </a:p>
      </dgm:t>
    </dgm:pt>
    <dgm:pt modelId="{F50551BD-795F-416D-AE82-41C00850B2F7}" type="parTrans" cxnId="{79E6B9B5-05F0-41D2-80BD-EF646B5E36E8}">
      <dgm:prSet/>
      <dgm:spPr/>
      <dgm:t>
        <a:bodyPr/>
        <a:lstStyle/>
        <a:p>
          <a:endParaRPr lang="it-IT" sz="3200"/>
        </a:p>
      </dgm:t>
    </dgm:pt>
    <dgm:pt modelId="{01B9A1E4-1B94-47F0-A077-66CE4AC8AB04}" type="sibTrans" cxnId="{79E6B9B5-05F0-41D2-80BD-EF646B5E36E8}">
      <dgm:prSet/>
      <dgm:spPr>
        <a:ln w="38100"/>
      </dgm:spPr>
      <dgm:t>
        <a:bodyPr/>
        <a:lstStyle/>
        <a:p>
          <a:endParaRPr lang="it-IT" sz="3200"/>
        </a:p>
      </dgm:t>
    </dgm:pt>
    <dgm:pt modelId="{A6EF188D-D201-4201-A9B4-89252F4C417B}">
      <dgm:prSet phldrT="[Testo]" custT="1"/>
      <dgm:spPr/>
      <dgm:t>
        <a:bodyPr/>
        <a:lstStyle/>
        <a:p>
          <a:r>
            <a:rPr lang="it-IT" sz="2400" dirty="0"/>
            <a:t>Strutture naturali a bordo vigna</a:t>
          </a:r>
        </a:p>
      </dgm:t>
    </dgm:pt>
    <dgm:pt modelId="{77E58C46-9F6B-4F27-BD8B-6F63D68E6032}" type="parTrans" cxnId="{A2AB0CAF-896C-450E-A1F0-C68589368D79}">
      <dgm:prSet/>
      <dgm:spPr/>
      <dgm:t>
        <a:bodyPr/>
        <a:lstStyle/>
        <a:p>
          <a:endParaRPr lang="it-IT" sz="3200"/>
        </a:p>
      </dgm:t>
    </dgm:pt>
    <dgm:pt modelId="{098B0530-19FA-4739-AC6D-9B39718639E9}" type="sibTrans" cxnId="{A2AB0CAF-896C-450E-A1F0-C68589368D79}">
      <dgm:prSet/>
      <dgm:spPr>
        <a:ln w="38100"/>
      </dgm:spPr>
      <dgm:t>
        <a:bodyPr/>
        <a:lstStyle/>
        <a:p>
          <a:endParaRPr lang="it-IT" sz="3200"/>
        </a:p>
      </dgm:t>
    </dgm:pt>
    <dgm:pt modelId="{985953A6-538A-4632-A0A5-3A5773B6C5B9}">
      <dgm:prSet phldrT="[Testo]" custT="1"/>
      <dgm:spPr/>
      <dgm:t>
        <a:bodyPr/>
        <a:lstStyle/>
        <a:p>
          <a:r>
            <a:rPr lang="it-IT" sz="2400" dirty="0"/>
            <a:t>Come misurare?</a:t>
          </a:r>
        </a:p>
      </dgm:t>
    </dgm:pt>
    <dgm:pt modelId="{C2A924DD-D069-4E62-B63A-0833E2671A2B}" type="parTrans" cxnId="{87292683-0EFA-494D-99C2-EFB2DE6E22BC}">
      <dgm:prSet/>
      <dgm:spPr/>
      <dgm:t>
        <a:bodyPr/>
        <a:lstStyle/>
        <a:p>
          <a:endParaRPr lang="it-IT" sz="3200"/>
        </a:p>
      </dgm:t>
    </dgm:pt>
    <dgm:pt modelId="{AF2D15FF-E845-4ED7-B8DE-D6BAAB6F324C}" type="sibTrans" cxnId="{87292683-0EFA-494D-99C2-EFB2DE6E22BC}">
      <dgm:prSet/>
      <dgm:spPr>
        <a:ln w="38100"/>
      </dgm:spPr>
      <dgm:t>
        <a:bodyPr/>
        <a:lstStyle/>
        <a:p>
          <a:endParaRPr lang="it-IT" sz="3200"/>
        </a:p>
      </dgm:t>
    </dgm:pt>
    <dgm:pt modelId="{20D91414-F81D-41DF-864B-C34444D9D083}" type="pres">
      <dgm:prSet presAssocID="{DEBB83C8-091F-47E4-9BAE-B149CB3A6E7F}" presName="cycle" presStyleCnt="0">
        <dgm:presLayoutVars>
          <dgm:dir/>
          <dgm:resizeHandles val="exact"/>
        </dgm:presLayoutVars>
      </dgm:prSet>
      <dgm:spPr/>
    </dgm:pt>
    <dgm:pt modelId="{D808EE3D-B932-443F-AFE2-168167862B35}" type="pres">
      <dgm:prSet presAssocID="{35C02B05-F237-4001-8F15-D186B356BDE5}" presName="node" presStyleLbl="node1" presStyleIdx="0" presStyleCnt="5" custScaleX="134542" custScaleY="94008">
        <dgm:presLayoutVars>
          <dgm:bulletEnabled val="1"/>
        </dgm:presLayoutVars>
      </dgm:prSet>
      <dgm:spPr/>
    </dgm:pt>
    <dgm:pt modelId="{EEBB76A1-CEAD-4B43-8ED2-3717CCAA7718}" type="pres">
      <dgm:prSet presAssocID="{35C02B05-F237-4001-8F15-D186B356BDE5}" presName="spNode" presStyleCnt="0"/>
      <dgm:spPr/>
    </dgm:pt>
    <dgm:pt modelId="{1C6EC1AE-EB7D-4C8F-B017-A6CFADEBB930}" type="pres">
      <dgm:prSet presAssocID="{F1FF5959-CC2C-450D-871E-6E70AA2790FE}" presName="sibTrans" presStyleLbl="sibTrans1D1" presStyleIdx="0" presStyleCnt="5"/>
      <dgm:spPr/>
    </dgm:pt>
    <dgm:pt modelId="{07487A86-A692-4840-8725-D065F436255A}" type="pres">
      <dgm:prSet presAssocID="{E50DD079-2229-4F5D-AE87-CB7760B8FA98}" presName="node" presStyleLbl="node1" presStyleIdx="1" presStyleCnt="5" custScaleX="134542" custScaleY="94008">
        <dgm:presLayoutVars>
          <dgm:bulletEnabled val="1"/>
        </dgm:presLayoutVars>
      </dgm:prSet>
      <dgm:spPr/>
    </dgm:pt>
    <dgm:pt modelId="{4FEF97B7-73F3-4ACD-8EA7-4CA811A75670}" type="pres">
      <dgm:prSet presAssocID="{E50DD079-2229-4F5D-AE87-CB7760B8FA98}" presName="spNode" presStyleCnt="0"/>
      <dgm:spPr/>
    </dgm:pt>
    <dgm:pt modelId="{2352B8AE-A751-4E56-9044-321B0F37AC9A}" type="pres">
      <dgm:prSet presAssocID="{BC071E26-3BA3-468F-BF33-5AF684F72310}" presName="sibTrans" presStyleLbl="sibTrans1D1" presStyleIdx="1" presStyleCnt="5"/>
      <dgm:spPr/>
    </dgm:pt>
    <dgm:pt modelId="{031EA22C-D84E-4127-A92C-F57E7540F0FD}" type="pres">
      <dgm:prSet presAssocID="{24BEF5F7-73AE-49EA-AAE2-CF2AB7513CC9}" presName="node" presStyleLbl="node1" presStyleIdx="2" presStyleCnt="5" custScaleX="134542" custScaleY="94008" custRadScaleRad="109519" custRadScaleInc="-26579">
        <dgm:presLayoutVars>
          <dgm:bulletEnabled val="1"/>
        </dgm:presLayoutVars>
      </dgm:prSet>
      <dgm:spPr/>
    </dgm:pt>
    <dgm:pt modelId="{359CE995-3F36-48D0-B0E0-5B778EAF0EEE}" type="pres">
      <dgm:prSet presAssocID="{24BEF5F7-73AE-49EA-AAE2-CF2AB7513CC9}" presName="spNode" presStyleCnt="0"/>
      <dgm:spPr/>
    </dgm:pt>
    <dgm:pt modelId="{C5D19E21-9FBB-44E4-AFBB-56A0BB35E525}" type="pres">
      <dgm:prSet presAssocID="{01B9A1E4-1B94-47F0-A077-66CE4AC8AB04}" presName="sibTrans" presStyleLbl="sibTrans1D1" presStyleIdx="2" presStyleCnt="5"/>
      <dgm:spPr/>
    </dgm:pt>
    <dgm:pt modelId="{AF0E432C-68E3-432D-A5F6-32DF1D4FB9C4}" type="pres">
      <dgm:prSet presAssocID="{A6EF188D-D201-4201-A9B4-89252F4C417B}" presName="node" presStyleLbl="node1" presStyleIdx="3" presStyleCnt="5" custScaleX="134542" custScaleY="94008" custRadScaleRad="112635" custRadScaleInc="33701">
        <dgm:presLayoutVars>
          <dgm:bulletEnabled val="1"/>
        </dgm:presLayoutVars>
      </dgm:prSet>
      <dgm:spPr/>
    </dgm:pt>
    <dgm:pt modelId="{FAC8A32B-AD4A-465B-8450-F34A6BA4B054}" type="pres">
      <dgm:prSet presAssocID="{A6EF188D-D201-4201-A9B4-89252F4C417B}" presName="spNode" presStyleCnt="0"/>
      <dgm:spPr/>
    </dgm:pt>
    <dgm:pt modelId="{0D0F7024-9C79-451E-A506-F23745D95C49}" type="pres">
      <dgm:prSet presAssocID="{098B0530-19FA-4739-AC6D-9B39718639E9}" presName="sibTrans" presStyleLbl="sibTrans1D1" presStyleIdx="3" presStyleCnt="5"/>
      <dgm:spPr/>
    </dgm:pt>
    <dgm:pt modelId="{0E751FA3-432D-402F-9FCB-E8E540A1ADE2}" type="pres">
      <dgm:prSet presAssocID="{985953A6-538A-4632-A0A5-3A5773B6C5B9}" presName="node" presStyleLbl="node1" presStyleIdx="4" presStyleCnt="5" custScaleX="134542" custScaleY="94008">
        <dgm:presLayoutVars>
          <dgm:bulletEnabled val="1"/>
        </dgm:presLayoutVars>
      </dgm:prSet>
      <dgm:spPr/>
    </dgm:pt>
    <dgm:pt modelId="{ACFA1E02-A368-4B38-A3CE-1199F38A4F4E}" type="pres">
      <dgm:prSet presAssocID="{985953A6-538A-4632-A0A5-3A5773B6C5B9}" presName="spNode" presStyleCnt="0"/>
      <dgm:spPr/>
    </dgm:pt>
    <dgm:pt modelId="{228FD7C5-E76C-4FFF-B610-AFD9635765FB}" type="pres">
      <dgm:prSet presAssocID="{AF2D15FF-E845-4ED7-B8DE-D6BAAB6F324C}" presName="sibTrans" presStyleLbl="sibTrans1D1" presStyleIdx="4" presStyleCnt="5"/>
      <dgm:spPr/>
    </dgm:pt>
  </dgm:ptLst>
  <dgm:cxnLst>
    <dgm:cxn modelId="{8B0C4F26-1B96-477E-87B3-B1EB920DAA75}" type="presOf" srcId="{AF2D15FF-E845-4ED7-B8DE-D6BAAB6F324C}" destId="{228FD7C5-E76C-4FFF-B610-AFD9635765FB}" srcOrd="0" destOrd="0" presId="urn:microsoft.com/office/officeart/2005/8/layout/cycle5"/>
    <dgm:cxn modelId="{2C99505B-57ED-4B57-8678-959DD963A9AF}" type="presOf" srcId="{E50DD079-2229-4F5D-AE87-CB7760B8FA98}" destId="{07487A86-A692-4840-8725-D065F436255A}" srcOrd="0" destOrd="0" presId="urn:microsoft.com/office/officeart/2005/8/layout/cycle5"/>
    <dgm:cxn modelId="{FEB33E46-4AFE-46C0-BE1B-4E3A9BCFD780}" type="presOf" srcId="{985953A6-538A-4632-A0A5-3A5773B6C5B9}" destId="{0E751FA3-432D-402F-9FCB-E8E540A1ADE2}" srcOrd="0" destOrd="0" presId="urn:microsoft.com/office/officeart/2005/8/layout/cycle5"/>
    <dgm:cxn modelId="{BB238771-60C5-4011-B94F-84C52FC57B97}" type="presOf" srcId="{35C02B05-F237-4001-8F15-D186B356BDE5}" destId="{D808EE3D-B932-443F-AFE2-168167862B35}" srcOrd="0" destOrd="0" presId="urn:microsoft.com/office/officeart/2005/8/layout/cycle5"/>
    <dgm:cxn modelId="{79E18879-C126-43F8-93B7-16D253911002}" type="presOf" srcId="{24BEF5F7-73AE-49EA-AAE2-CF2AB7513CC9}" destId="{031EA22C-D84E-4127-A92C-F57E7540F0FD}" srcOrd="0" destOrd="0" presId="urn:microsoft.com/office/officeart/2005/8/layout/cycle5"/>
    <dgm:cxn modelId="{25E2355A-038C-4B7A-88FC-9C1322F702C6}" type="presOf" srcId="{BC071E26-3BA3-468F-BF33-5AF684F72310}" destId="{2352B8AE-A751-4E56-9044-321B0F37AC9A}" srcOrd="0" destOrd="0" presId="urn:microsoft.com/office/officeart/2005/8/layout/cycle5"/>
    <dgm:cxn modelId="{87292683-0EFA-494D-99C2-EFB2DE6E22BC}" srcId="{DEBB83C8-091F-47E4-9BAE-B149CB3A6E7F}" destId="{985953A6-538A-4632-A0A5-3A5773B6C5B9}" srcOrd="4" destOrd="0" parTransId="{C2A924DD-D069-4E62-B63A-0833E2671A2B}" sibTransId="{AF2D15FF-E845-4ED7-B8DE-D6BAAB6F324C}"/>
    <dgm:cxn modelId="{05A868A0-5D74-49E3-9E01-60ED2D068AF7}" type="presOf" srcId="{01B9A1E4-1B94-47F0-A077-66CE4AC8AB04}" destId="{C5D19E21-9FBB-44E4-AFBB-56A0BB35E525}" srcOrd="0" destOrd="0" presId="urn:microsoft.com/office/officeart/2005/8/layout/cycle5"/>
    <dgm:cxn modelId="{A76B66AC-9933-4415-A3AC-2911E683FD7B}" srcId="{DEBB83C8-091F-47E4-9BAE-B149CB3A6E7F}" destId="{35C02B05-F237-4001-8F15-D186B356BDE5}" srcOrd="0" destOrd="0" parTransId="{D20CF901-4360-40F2-9151-A78DD3422A32}" sibTransId="{F1FF5959-CC2C-450D-871E-6E70AA2790FE}"/>
    <dgm:cxn modelId="{A2AB0CAF-896C-450E-A1F0-C68589368D79}" srcId="{DEBB83C8-091F-47E4-9BAE-B149CB3A6E7F}" destId="{A6EF188D-D201-4201-A9B4-89252F4C417B}" srcOrd="3" destOrd="0" parTransId="{77E58C46-9F6B-4F27-BD8B-6F63D68E6032}" sibTransId="{098B0530-19FA-4739-AC6D-9B39718639E9}"/>
    <dgm:cxn modelId="{3DB829B0-E74D-4521-BDCA-5CC61396D8CF}" type="presOf" srcId="{DEBB83C8-091F-47E4-9BAE-B149CB3A6E7F}" destId="{20D91414-F81D-41DF-864B-C34444D9D083}" srcOrd="0" destOrd="0" presId="urn:microsoft.com/office/officeart/2005/8/layout/cycle5"/>
    <dgm:cxn modelId="{79E6B9B5-05F0-41D2-80BD-EF646B5E36E8}" srcId="{DEBB83C8-091F-47E4-9BAE-B149CB3A6E7F}" destId="{24BEF5F7-73AE-49EA-AAE2-CF2AB7513CC9}" srcOrd="2" destOrd="0" parTransId="{F50551BD-795F-416D-AE82-41C00850B2F7}" sibTransId="{01B9A1E4-1B94-47F0-A077-66CE4AC8AB04}"/>
    <dgm:cxn modelId="{D67060C6-9FAB-4533-96C4-7C2C85CDA37A}" type="presOf" srcId="{F1FF5959-CC2C-450D-871E-6E70AA2790FE}" destId="{1C6EC1AE-EB7D-4C8F-B017-A6CFADEBB930}" srcOrd="0" destOrd="0" presId="urn:microsoft.com/office/officeart/2005/8/layout/cycle5"/>
    <dgm:cxn modelId="{930B4BC6-BAF2-4F40-83EB-0E1AA8DE998F}" type="presOf" srcId="{098B0530-19FA-4739-AC6D-9B39718639E9}" destId="{0D0F7024-9C79-451E-A506-F23745D95C49}" srcOrd="0" destOrd="0" presId="urn:microsoft.com/office/officeart/2005/8/layout/cycle5"/>
    <dgm:cxn modelId="{E43C1BF6-00D8-43C5-AFC5-F578091EC88E}" type="presOf" srcId="{A6EF188D-D201-4201-A9B4-89252F4C417B}" destId="{AF0E432C-68E3-432D-A5F6-32DF1D4FB9C4}" srcOrd="0" destOrd="0" presId="urn:microsoft.com/office/officeart/2005/8/layout/cycle5"/>
    <dgm:cxn modelId="{4CE89BF8-260C-4AF1-AF74-DF8B4E481AD4}" srcId="{DEBB83C8-091F-47E4-9BAE-B149CB3A6E7F}" destId="{E50DD079-2229-4F5D-AE87-CB7760B8FA98}" srcOrd="1" destOrd="0" parTransId="{CD02C633-5C7C-400E-B103-3A0A9FDB2E47}" sibTransId="{BC071E26-3BA3-468F-BF33-5AF684F72310}"/>
    <dgm:cxn modelId="{569626D5-92AA-4986-891A-377F6FE81307}" type="presParOf" srcId="{20D91414-F81D-41DF-864B-C34444D9D083}" destId="{D808EE3D-B932-443F-AFE2-168167862B35}" srcOrd="0" destOrd="0" presId="urn:microsoft.com/office/officeart/2005/8/layout/cycle5"/>
    <dgm:cxn modelId="{5B41BC77-8143-4B84-A7D5-75E173AFD902}" type="presParOf" srcId="{20D91414-F81D-41DF-864B-C34444D9D083}" destId="{EEBB76A1-CEAD-4B43-8ED2-3717CCAA7718}" srcOrd="1" destOrd="0" presId="urn:microsoft.com/office/officeart/2005/8/layout/cycle5"/>
    <dgm:cxn modelId="{6034356F-A956-4490-98F1-ABD4DA633134}" type="presParOf" srcId="{20D91414-F81D-41DF-864B-C34444D9D083}" destId="{1C6EC1AE-EB7D-4C8F-B017-A6CFADEBB930}" srcOrd="2" destOrd="0" presId="urn:microsoft.com/office/officeart/2005/8/layout/cycle5"/>
    <dgm:cxn modelId="{ECADC11F-74EF-45B6-893B-FF5A807E8844}" type="presParOf" srcId="{20D91414-F81D-41DF-864B-C34444D9D083}" destId="{07487A86-A692-4840-8725-D065F436255A}" srcOrd="3" destOrd="0" presId="urn:microsoft.com/office/officeart/2005/8/layout/cycle5"/>
    <dgm:cxn modelId="{142D807D-E647-49E9-AD0A-3367A5DB5BE0}" type="presParOf" srcId="{20D91414-F81D-41DF-864B-C34444D9D083}" destId="{4FEF97B7-73F3-4ACD-8EA7-4CA811A75670}" srcOrd="4" destOrd="0" presId="urn:microsoft.com/office/officeart/2005/8/layout/cycle5"/>
    <dgm:cxn modelId="{8BCD2114-4F25-460D-B7E6-39F3423E55BF}" type="presParOf" srcId="{20D91414-F81D-41DF-864B-C34444D9D083}" destId="{2352B8AE-A751-4E56-9044-321B0F37AC9A}" srcOrd="5" destOrd="0" presId="urn:microsoft.com/office/officeart/2005/8/layout/cycle5"/>
    <dgm:cxn modelId="{76F42AFF-A470-433C-8FF6-47676DE7165E}" type="presParOf" srcId="{20D91414-F81D-41DF-864B-C34444D9D083}" destId="{031EA22C-D84E-4127-A92C-F57E7540F0FD}" srcOrd="6" destOrd="0" presId="urn:microsoft.com/office/officeart/2005/8/layout/cycle5"/>
    <dgm:cxn modelId="{2A117AFC-48ED-4DFA-92AB-47030CB1C1FE}" type="presParOf" srcId="{20D91414-F81D-41DF-864B-C34444D9D083}" destId="{359CE995-3F36-48D0-B0E0-5B778EAF0EEE}" srcOrd="7" destOrd="0" presId="urn:microsoft.com/office/officeart/2005/8/layout/cycle5"/>
    <dgm:cxn modelId="{0DD8925A-1DE1-4670-8E62-0ACBFF6306F7}" type="presParOf" srcId="{20D91414-F81D-41DF-864B-C34444D9D083}" destId="{C5D19E21-9FBB-44E4-AFBB-56A0BB35E525}" srcOrd="8" destOrd="0" presId="urn:microsoft.com/office/officeart/2005/8/layout/cycle5"/>
    <dgm:cxn modelId="{4CDBD590-617E-45BD-A247-6DD09C55B79B}" type="presParOf" srcId="{20D91414-F81D-41DF-864B-C34444D9D083}" destId="{AF0E432C-68E3-432D-A5F6-32DF1D4FB9C4}" srcOrd="9" destOrd="0" presId="urn:microsoft.com/office/officeart/2005/8/layout/cycle5"/>
    <dgm:cxn modelId="{DAEB2868-C03B-4FCC-83F5-582E4ABA7697}" type="presParOf" srcId="{20D91414-F81D-41DF-864B-C34444D9D083}" destId="{FAC8A32B-AD4A-465B-8450-F34A6BA4B054}" srcOrd="10" destOrd="0" presId="urn:microsoft.com/office/officeart/2005/8/layout/cycle5"/>
    <dgm:cxn modelId="{4CDF16A2-05F4-4B83-B01C-DF4FECE114E9}" type="presParOf" srcId="{20D91414-F81D-41DF-864B-C34444D9D083}" destId="{0D0F7024-9C79-451E-A506-F23745D95C49}" srcOrd="11" destOrd="0" presId="urn:microsoft.com/office/officeart/2005/8/layout/cycle5"/>
    <dgm:cxn modelId="{CE0A5778-A3AB-40D6-A9A2-16E9BD434EF6}" type="presParOf" srcId="{20D91414-F81D-41DF-864B-C34444D9D083}" destId="{0E751FA3-432D-402F-9FCB-E8E540A1ADE2}" srcOrd="12" destOrd="0" presId="urn:microsoft.com/office/officeart/2005/8/layout/cycle5"/>
    <dgm:cxn modelId="{22CE7017-BABA-4596-AAA7-879895533E76}" type="presParOf" srcId="{20D91414-F81D-41DF-864B-C34444D9D083}" destId="{ACFA1E02-A368-4B38-A3CE-1199F38A4F4E}" srcOrd="13" destOrd="0" presId="urn:microsoft.com/office/officeart/2005/8/layout/cycle5"/>
    <dgm:cxn modelId="{23B2EF35-41EB-4A74-B842-A51353BC498F}" type="presParOf" srcId="{20D91414-F81D-41DF-864B-C34444D9D083}" destId="{228FD7C5-E76C-4FFF-B610-AFD9635765F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8EE3D-B932-443F-AFE2-168167862B35}">
      <dsp:nvSpPr>
        <dsp:cNvPr id="0" name=""/>
        <dsp:cNvSpPr/>
      </dsp:nvSpPr>
      <dsp:spPr>
        <a:xfrm>
          <a:off x="3117221" y="19382"/>
          <a:ext cx="2225988" cy="101098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kern="1200" dirty="0"/>
            <a:t>Dare valore alla viticoltura</a:t>
          </a:r>
        </a:p>
      </dsp:txBody>
      <dsp:txXfrm>
        <a:off x="3166573" y="68734"/>
        <a:ext cx="2127284" cy="912277"/>
      </dsp:txXfrm>
    </dsp:sp>
    <dsp:sp modelId="{1C6EC1AE-EB7D-4C8F-B017-A6CFADEBB930}">
      <dsp:nvSpPr>
        <dsp:cNvPr id="0" name=""/>
        <dsp:cNvSpPr/>
      </dsp:nvSpPr>
      <dsp:spPr>
        <a:xfrm>
          <a:off x="2081333" y="524872"/>
          <a:ext cx="4297765" cy="4297765"/>
        </a:xfrm>
        <a:custGeom>
          <a:avLst/>
          <a:gdLst/>
          <a:ahLst/>
          <a:cxnLst/>
          <a:rect l="0" t="0" r="0" b="0"/>
          <a:pathLst>
            <a:path>
              <a:moveTo>
                <a:pt x="3421564" y="417415"/>
              </a:moveTo>
              <a:arcTo wR="2148882" hR="2148882" stAng="18379022" swAng="935199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487A86-A692-4840-8725-D065F436255A}">
      <dsp:nvSpPr>
        <dsp:cNvPr id="0" name=""/>
        <dsp:cNvSpPr/>
      </dsp:nvSpPr>
      <dsp:spPr>
        <a:xfrm>
          <a:off x="5160930" y="1504223"/>
          <a:ext cx="2225988" cy="101098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kern="1200" dirty="0"/>
            <a:t>Inerbimento spontaneo</a:t>
          </a:r>
        </a:p>
      </dsp:txBody>
      <dsp:txXfrm>
        <a:off x="5210282" y="1553575"/>
        <a:ext cx="2127284" cy="912277"/>
      </dsp:txXfrm>
    </dsp:sp>
    <dsp:sp modelId="{2352B8AE-A751-4E56-9044-321B0F37AC9A}">
      <dsp:nvSpPr>
        <dsp:cNvPr id="0" name=""/>
        <dsp:cNvSpPr/>
      </dsp:nvSpPr>
      <dsp:spPr>
        <a:xfrm>
          <a:off x="2133175" y="860941"/>
          <a:ext cx="4297765" cy="4297765"/>
        </a:xfrm>
        <a:custGeom>
          <a:avLst/>
          <a:gdLst/>
          <a:ahLst/>
          <a:cxnLst/>
          <a:rect l="0" t="0" r="0" b="0"/>
          <a:pathLst>
            <a:path>
              <a:moveTo>
                <a:pt x="4286574" y="1929853"/>
              </a:moveTo>
              <a:arcTo wR="2148882" hR="2148882" stAng="21248990" swAng="1383784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1EA22C-D84E-4127-A92C-F57E7540F0FD}">
      <dsp:nvSpPr>
        <dsp:cNvPr id="0" name=""/>
        <dsp:cNvSpPr/>
      </dsp:nvSpPr>
      <dsp:spPr>
        <a:xfrm>
          <a:off x="4703510" y="3906754"/>
          <a:ext cx="2225988" cy="1010981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kern="1200" dirty="0"/>
            <a:t>Aumentare la sostanza organica</a:t>
          </a:r>
        </a:p>
      </dsp:txBody>
      <dsp:txXfrm>
        <a:off x="4752862" y="3956106"/>
        <a:ext cx="2127284" cy="912277"/>
      </dsp:txXfrm>
    </dsp:sp>
    <dsp:sp modelId="{C5D19E21-9FBB-44E4-AFBB-56A0BB35E525}">
      <dsp:nvSpPr>
        <dsp:cNvPr id="0" name=""/>
        <dsp:cNvSpPr/>
      </dsp:nvSpPr>
      <dsp:spPr>
        <a:xfrm>
          <a:off x="1982460" y="777763"/>
          <a:ext cx="4297765" cy="4297765"/>
        </a:xfrm>
        <a:custGeom>
          <a:avLst/>
          <a:gdLst/>
          <a:ahLst/>
          <a:cxnLst/>
          <a:rect l="0" t="0" r="0" b="0"/>
          <a:pathLst>
            <a:path>
              <a:moveTo>
                <a:pt x="2649570" y="4238622"/>
              </a:moveTo>
              <a:arcTo wR="2148882" hR="2148882" stAng="4591577" swAng="1616824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0E432C-68E3-432D-A5F6-32DF1D4FB9C4}">
      <dsp:nvSpPr>
        <dsp:cNvPr id="0" name=""/>
        <dsp:cNvSpPr/>
      </dsp:nvSpPr>
      <dsp:spPr>
        <a:xfrm>
          <a:off x="1433194" y="3906759"/>
          <a:ext cx="2225988" cy="101098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kern="1200" dirty="0"/>
            <a:t>Strutture naturali a bordo vigna</a:t>
          </a:r>
        </a:p>
      </dsp:txBody>
      <dsp:txXfrm>
        <a:off x="1482546" y="3956111"/>
        <a:ext cx="2127284" cy="912277"/>
      </dsp:txXfrm>
    </dsp:sp>
    <dsp:sp modelId="{0D0F7024-9C79-451E-A506-F23745D95C49}">
      <dsp:nvSpPr>
        <dsp:cNvPr id="0" name=""/>
        <dsp:cNvSpPr/>
      </dsp:nvSpPr>
      <dsp:spPr>
        <a:xfrm>
          <a:off x="1999424" y="974182"/>
          <a:ext cx="4297765" cy="4297765"/>
        </a:xfrm>
        <a:custGeom>
          <a:avLst/>
          <a:gdLst/>
          <a:ahLst/>
          <a:cxnLst/>
          <a:rect l="0" t="0" r="0" b="0"/>
          <a:pathLst>
            <a:path>
              <a:moveTo>
                <a:pt x="63481" y="2667341"/>
              </a:moveTo>
              <a:arcTo wR="2148882" hR="2148882" stAng="9962314" swAng="1377937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751FA3-432D-402F-9FCB-E8E540A1ADE2}">
      <dsp:nvSpPr>
        <dsp:cNvPr id="0" name=""/>
        <dsp:cNvSpPr/>
      </dsp:nvSpPr>
      <dsp:spPr>
        <a:xfrm>
          <a:off x="1073512" y="1504223"/>
          <a:ext cx="2225988" cy="1010981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400" kern="1200" dirty="0"/>
            <a:t>Come misurare?</a:t>
          </a:r>
        </a:p>
      </dsp:txBody>
      <dsp:txXfrm>
        <a:off x="1122864" y="1553575"/>
        <a:ext cx="2127284" cy="912277"/>
      </dsp:txXfrm>
    </dsp:sp>
    <dsp:sp modelId="{228FD7C5-E76C-4FFF-B610-AFD9635765FB}">
      <dsp:nvSpPr>
        <dsp:cNvPr id="0" name=""/>
        <dsp:cNvSpPr/>
      </dsp:nvSpPr>
      <dsp:spPr>
        <a:xfrm>
          <a:off x="2081333" y="524872"/>
          <a:ext cx="4297765" cy="4297765"/>
        </a:xfrm>
        <a:custGeom>
          <a:avLst/>
          <a:gdLst/>
          <a:ahLst/>
          <a:cxnLst/>
          <a:rect l="0" t="0" r="0" b="0"/>
          <a:pathLst>
            <a:path>
              <a:moveTo>
                <a:pt x="457766" y="823053"/>
              </a:moveTo>
              <a:arcTo wR="2148882" hR="2148882" stAng="13085779" swAng="935199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>
              <a:defRPr sz="13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4143587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>
              <a:defRPr sz="1300"/>
            </a:lvl1pPr>
          </a:lstStyle>
          <a:p>
            <a:fld id="{D3A002DD-195F-4CB0-957E-A642A97C2FE6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777875" y="1200150"/>
            <a:ext cx="5759450" cy="3240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731520" y="4620577"/>
            <a:ext cx="5852160" cy="3780473"/>
          </a:xfrm>
          <a:prstGeom prst="rect">
            <a:avLst/>
          </a:prstGeom>
        </p:spPr>
        <p:txBody>
          <a:bodyPr vert="horz" lIns="96661" tIns="48331" rIns="96661" bIns="48331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>
              <a:defRPr sz="13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4143587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r">
              <a:defRPr sz="1300"/>
            </a:lvl1pPr>
          </a:lstStyle>
          <a:p>
            <a:fld id="{B83A25AC-EED2-4008-9767-6D63CD5D454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98484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 txBox="1">
            <a:spLocks noGrp="1" noChangeArrowheads="1"/>
          </p:cNvSpPr>
          <p:nvPr/>
        </p:nvSpPr>
        <p:spPr bwMode="auto">
          <a:xfrm>
            <a:off x="4143587" y="9119474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49" tIns="48324" rIns="96649" bIns="48324" anchor="b"/>
          <a:lstStyle/>
          <a:p>
            <a:pPr algn="r" defTabSz="892774"/>
            <a:fld id="{1DE842D4-8E91-4C35-B4CC-74968366C1A7}" type="slidenum">
              <a:rPr lang="it-IT" sz="1300">
                <a:latin typeface="Calibri" pitchFamily="34" charset="0"/>
              </a:rPr>
              <a:pPr algn="r" defTabSz="892774"/>
              <a:t>2</a:t>
            </a:fld>
            <a:endParaRPr lang="it-IT" sz="1300">
              <a:latin typeface="Calibri" pitchFamily="34" charset="0"/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457200" y="730250"/>
            <a:ext cx="6400800" cy="360045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lIns="96649" tIns="48324" rIns="96649" bIns="48324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it-IT"/>
          </a:p>
        </p:txBody>
      </p:sp>
      <p:sp>
        <p:nvSpPr>
          <p:cNvPr id="16389" name="Segnaposto data 4"/>
          <p:cNvSpPr txBox="1">
            <a:spLocks noGrp="1"/>
          </p:cNvSpPr>
          <p:nvPr/>
        </p:nvSpPr>
        <p:spPr bwMode="auto">
          <a:xfrm>
            <a:off x="4143587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49" tIns="48324" rIns="96649" bIns="48324"/>
          <a:lstStyle/>
          <a:p>
            <a:pPr algn="r" defTabSz="892774"/>
            <a:fld id="{86601726-6884-44F9-A35C-D5B9623D4F2C}" type="datetime1">
              <a:rPr lang="it-IT" sz="1300">
                <a:latin typeface="Calibri" pitchFamily="34" charset="0"/>
              </a:rPr>
              <a:pPr algn="r" defTabSz="892774"/>
              <a:t>03/12/2024</a:t>
            </a:fld>
            <a:endParaRPr lang="it-IT" sz="1300">
              <a:latin typeface="Calibri" pitchFamily="34" charset="0"/>
            </a:endParaRPr>
          </a:p>
        </p:txBody>
      </p:sp>
      <p:sp>
        <p:nvSpPr>
          <p:cNvPr id="16390" name="Segnaposto piè di pagina 5"/>
          <p:cNvSpPr txBox="1">
            <a:spLocks noGrp="1"/>
          </p:cNvSpPr>
          <p:nvPr/>
        </p:nvSpPr>
        <p:spPr bwMode="auto">
          <a:xfrm>
            <a:off x="0" y="9119474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49" tIns="48324" rIns="96649" bIns="48324" anchor="b"/>
          <a:lstStyle/>
          <a:p>
            <a:pPr defTabSz="892774"/>
            <a:r>
              <a:rPr lang="it-IT" sz="1300">
                <a:latin typeface="Calibri" pitchFamily="34" charset="0"/>
              </a:rPr>
              <a:t>www.polobotanicohanbury.it</a:t>
            </a:r>
          </a:p>
        </p:txBody>
      </p:sp>
      <p:sp>
        <p:nvSpPr>
          <p:cNvPr id="16391" name="Segnaposto intestazione 7"/>
          <p:cNvSpPr txBox="1">
            <a:spLocks noGrp="1"/>
          </p:cNvSpPr>
          <p:nvPr/>
        </p:nvSpPr>
        <p:spPr bwMode="auto">
          <a:xfrm>
            <a:off x="0" y="0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49" tIns="48324" rIns="96649" bIns="48324"/>
          <a:lstStyle/>
          <a:p>
            <a:pPr defTabSz="892774"/>
            <a:r>
              <a:rPr lang="it-IT" sz="1300">
                <a:latin typeface="Calibri" pitchFamily="34" charset="0"/>
              </a:rPr>
              <a:t>Mauro G. Mariotti - Polo Botanico Hanbury, DIPTERIS, UNIGE</a:t>
            </a:r>
          </a:p>
        </p:txBody>
      </p:sp>
    </p:spTree>
    <p:extLst>
      <p:ext uri="{BB962C8B-B14F-4D97-AF65-F5344CB8AC3E}">
        <p14:creationId xmlns:p14="http://schemas.microsoft.com/office/powerpoint/2010/main" val="4201447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egnaposto immagine diapositiva 1">
            <a:extLst>
              <a:ext uri="{FF2B5EF4-FFF2-40B4-BE49-F238E27FC236}">
                <a16:creationId xmlns:a16="http://schemas.microsoft.com/office/drawing/2014/main" id="{9A964187-C1D8-592B-EC95-6BD5419380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1" name="Segnaposto note 2">
            <a:extLst>
              <a:ext uri="{FF2B5EF4-FFF2-40B4-BE49-F238E27FC236}">
                <a16:creationId xmlns:a16="http://schemas.microsoft.com/office/drawing/2014/main" id="{62E180EE-C1DB-1AE4-DA88-556CB0A5BC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t-IT" altLang="it-IT"/>
          </a:p>
        </p:txBody>
      </p:sp>
      <p:sp>
        <p:nvSpPr>
          <p:cNvPr id="7172" name="Segnaposto numero diapositiva 3">
            <a:extLst>
              <a:ext uri="{FF2B5EF4-FFF2-40B4-BE49-F238E27FC236}">
                <a16:creationId xmlns:a16="http://schemas.microsoft.com/office/drawing/2014/main" id="{D51AEF99-0DAA-266F-3FD4-6977F6FDC3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85372" indent="-302066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8265" indent="-24165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91571" indent="-24165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74878" indent="-24165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BEED335-2DDA-4034-A1C5-55434B512BFA}" type="slidenum">
              <a:rPr lang="it-IT" altLang="it-IT" smtClean="0"/>
              <a:pPr/>
              <a:t>4</a:t>
            </a:fld>
            <a:endParaRPr lang="it-IT" altLang="it-IT"/>
          </a:p>
        </p:txBody>
      </p:sp>
    </p:spTree>
    <p:extLst>
      <p:ext uri="{BB962C8B-B14F-4D97-AF65-F5344CB8AC3E}">
        <p14:creationId xmlns:p14="http://schemas.microsoft.com/office/powerpoint/2010/main" val="3626106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6E42F51A-0B84-AC45-E6AB-3524D936AB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372" indent="-30206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8265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1571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878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BB0710-9570-4175-89A2-C0C8666D2C2C}" type="slidenum">
              <a:rPr lang="it-IT" altLang="it-IT"/>
              <a:pPr/>
              <a:t>9</a:t>
            </a:fld>
            <a:endParaRPr lang="it-IT" altLang="it-IT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BCABDF87-864C-BF49-4645-7F2B30638E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C02C9D1B-CCB5-F409-9ACA-044E2CC1E7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it-IT" altLang="it-IT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574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91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it-IT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DED864D7-4CB7-009C-5324-E3C74CC269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372" indent="-30206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8265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1571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878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A7B1C3-021C-474D-A281-5686511C8040}" type="slidenum">
              <a:rPr lang="it-IT" altLang="it-IT"/>
              <a:pPr/>
              <a:t>18</a:t>
            </a:fld>
            <a:endParaRPr lang="it-IT" altLang="it-IT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98C0CDB7-C365-525C-2661-E1F7F444A3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0ADF59C4-1179-B828-B260-4E6DF2A26C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it-IT" altLang="it-IT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273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Google Shape;1060;g945b7535d4_0_0:notes"/>
          <p:cNvSpPr txBox="1">
            <a:spLocks noGrp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buSzPts val="1100"/>
            </a:pPr>
            <a:endParaRPr lang="it-IT">
              <a:latin typeface="Arial" charset="0"/>
              <a:cs typeface="Arial" charset="0"/>
            </a:endParaRPr>
          </a:p>
        </p:txBody>
      </p:sp>
      <p:sp>
        <p:nvSpPr>
          <p:cNvPr id="399363" name="Google Shape;1061;g945b7535d4_0_0:notes"/>
          <p:cNvSpPr>
            <a:spLocks noGrp="1" noRot="1" noChangeAspect="1" noTextEdit="1"/>
          </p:cNvSpPr>
          <p:nvPr>
            <p:ph type="sldImg" idx="2"/>
          </p:nvPr>
        </p:nvSpPr>
        <p:spPr>
          <a:noFill/>
          <a:ln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774521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Google Shape;820;g9326156282_0_42:notes"/>
          <p:cNvSpPr txBox="1">
            <a:spLocks noGrp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buSzPts val="1100"/>
            </a:pPr>
            <a:endParaRPr lang="it-IT">
              <a:latin typeface="Arial" charset="0"/>
              <a:cs typeface="Arial" charset="0"/>
            </a:endParaRPr>
          </a:p>
        </p:txBody>
      </p:sp>
      <p:sp>
        <p:nvSpPr>
          <p:cNvPr id="439299" name="Google Shape;821;g9326156282_0_42:notes"/>
          <p:cNvSpPr>
            <a:spLocks noGrp="1" noRot="1" noChangeAspect="1" noTextEdit="1"/>
          </p:cNvSpPr>
          <p:nvPr>
            <p:ph type="sldImg" idx="2"/>
          </p:nvPr>
        </p:nvSpPr>
        <p:spPr>
          <a:noFill/>
          <a:ln>
            <a:headEnd/>
            <a:tailEnd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Google Shape;1329;g95a101c6a3_9_452:notes"/>
          <p:cNvSpPr txBox="1">
            <a:spLocks noGrp="1"/>
          </p:cNvSpPr>
          <p:nvPr>
            <p:ph type="body" idx="1"/>
          </p:nvPr>
        </p:nvSpPr>
        <p:spPr>
          <a:xfrm>
            <a:off x="731520" y="4620577"/>
            <a:ext cx="5852160" cy="3780473"/>
          </a:xfrm>
          <a:ln/>
        </p:spPr>
        <p:txBody>
          <a:bodyPr/>
          <a:lstStyle/>
          <a:p>
            <a:pPr>
              <a:buSzPts val="1100"/>
            </a:pPr>
            <a:endParaRPr lang="it-IT">
              <a:latin typeface="Arial" charset="0"/>
              <a:cs typeface="Arial" charset="0"/>
            </a:endParaRPr>
          </a:p>
        </p:txBody>
      </p:sp>
      <p:sp>
        <p:nvSpPr>
          <p:cNvPr id="353283" name="Google Shape;1330;g95a101c6a3_9_452:notes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777875" y="1200150"/>
            <a:ext cx="5759450" cy="3240088"/>
          </a:xfrm>
          <a:noFill/>
          <a:ln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749853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Google Shape;229;p7:notes">
            <a:extLst>
              <a:ext uri="{FF2B5EF4-FFF2-40B4-BE49-F238E27FC236}">
                <a16:creationId xmlns:a16="http://schemas.microsoft.com/office/drawing/2014/main" id="{19BC242D-1C5A-4B23-93CA-5F4F54F5FEE2}"/>
              </a:ext>
            </a:extLst>
          </p:cNvPr>
          <p:cNvSpPr>
            <a:spLocks noGrp="1" noRot="1" noChangeAspect="1" noTextEdit="1"/>
          </p:cNvSpPr>
          <p:nvPr>
            <p:ph type="sldImg" idx="2"/>
          </p:nvPr>
        </p:nvSpPr>
        <p:spPr>
          <a:custGeom>
            <a:avLst/>
            <a:gdLst>
              <a:gd name="T0" fmla="*/ 0 w 120000"/>
              <a:gd name="T1" fmla="*/ 0 h 120000"/>
              <a:gd name="T2" fmla="*/ 174193200 w 120000"/>
              <a:gd name="T3" fmla="*/ 0 h 120000"/>
              <a:gd name="T4" fmla="*/ 174193200 w 120000"/>
              <a:gd name="T5" fmla="*/ 97983675 h 120000"/>
              <a:gd name="T6" fmla="*/ 0 w 120000"/>
              <a:gd name="T7" fmla="*/ 97983675 h 120000"/>
              <a:gd name="T8" fmla="*/ 0 60000 65536"/>
              <a:gd name="T9" fmla="*/ 0 60000 65536"/>
              <a:gd name="T10" fmla="*/ 0 60000 65536"/>
              <a:gd name="T11" fmla="*/ 0 60000 65536"/>
              <a:gd name="T12" fmla="*/ 0 w 120000"/>
              <a:gd name="T13" fmla="*/ 0 h 120000"/>
              <a:gd name="T14" fmla="*/ 120000 w 120000"/>
              <a:gd name="T15" fmla="*/ 120000 h 1200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noFill/>
          <a:ln>
            <a:round/>
          </a:ln>
        </p:spPr>
      </p:sp>
      <p:sp>
        <p:nvSpPr>
          <p:cNvPr id="33795" name="Google Shape;230;p7:notes">
            <a:extLst>
              <a:ext uri="{FF2B5EF4-FFF2-40B4-BE49-F238E27FC236}">
                <a16:creationId xmlns:a16="http://schemas.microsoft.com/office/drawing/2014/main" id="{E435852F-30B5-2B60-898E-A5D4BE2A7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1002" tIns="50487" rIns="101002" bIns="50487"/>
          <a:lstStyle/>
          <a:p>
            <a:pPr eaLnBrk="1" hangingPunct="1">
              <a:buSzPts val="1400"/>
            </a:pPr>
            <a:endParaRPr lang="it-IT" altLang="it-IT"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845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73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06289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472C77F3-2656-6417-AEA0-CF21A0D0F5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372" indent="-30206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8265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1571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878" indent="-24165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CBCCECF-FB6F-4F1A-821B-F884EB85C40B}" type="slidenum">
              <a:rPr lang="it-IT" altLang="it-IT"/>
              <a:pPr/>
              <a:t>36</a:t>
            </a:fld>
            <a:endParaRPr lang="it-IT" altLang="it-IT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C3C9A3AB-3D76-E7C0-2A47-638284CF69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85C1A673-91E6-8342-BAF8-42A9CE67BC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it-IT" altLang="it-IT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357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3A25AC-EED2-4008-9767-6D63CD5D454B}" type="slidenum">
              <a:rPr lang="it-IT" smtClean="0"/>
              <a:t>41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515699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egnaposto immagine diapositiva 1">
            <a:extLst>
              <a:ext uri="{FF2B5EF4-FFF2-40B4-BE49-F238E27FC236}">
                <a16:creationId xmlns:a16="http://schemas.microsoft.com/office/drawing/2014/main" id="{93C98BBC-B006-47C5-BDD8-BB53A80EEF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777875" y="1200150"/>
            <a:ext cx="5759450" cy="3240088"/>
          </a:xfrm>
          <a:ln/>
        </p:spPr>
      </p:sp>
      <p:sp>
        <p:nvSpPr>
          <p:cNvPr id="116739" name="Segnaposto note 2">
            <a:extLst>
              <a:ext uri="{FF2B5EF4-FFF2-40B4-BE49-F238E27FC236}">
                <a16:creationId xmlns:a16="http://schemas.microsoft.com/office/drawing/2014/main" id="{948DBB8E-6B99-4CBA-BA64-46BEC8DF6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t-IT" altLang="it-IT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16740" name="Segnaposto numero diapositiva 3">
            <a:extLst>
              <a:ext uri="{FF2B5EF4-FFF2-40B4-BE49-F238E27FC236}">
                <a16:creationId xmlns:a16="http://schemas.microsoft.com/office/drawing/2014/main" id="{FBCC21C3-5763-4873-AA80-9B1F9F9796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85372" indent="-302066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208265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91571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174878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66612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63BBDE46-31B8-4E23-8F7C-08239FFAA3A8}" type="slidenum">
              <a:rPr lang="it-IT" altLang="it-IT" sz="1300">
                <a:solidFill>
                  <a:srgbClr val="000000"/>
                </a:solidFill>
              </a:rPr>
              <a:pPr defTabSz="966612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44</a:t>
            </a:fld>
            <a:endParaRPr lang="it-IT" altLang="it-IT" sz="13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6177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egnaposto immagine diapositiva 1">
            <a:extLst>
              <a:ext uri="{FF2B5EF4-FFF2-40B4-BE49-F238E27FC236}">
                <a16:creationId xmlns:a16="http://schemas.microsoft.com/office/drawing/2014/main" id="{93C98BBC-B006-47C5-BDD8-BB53A80EEF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777875" y="1200150"/>
            <a:ext cx="5759450" cy="3240088"/>
          </a:xfrm>
          <a:ln/>
        </p:spPr>
      </p:sp>
      <p:sp>
        <p:nvSpPr>
          <p:cNvPr id="116739" name="Segnaposto note 2">
            <a:extLst>
              <a:ext uri="{FF2B5EF4-FFF2-40B4-BE49-F238E27FC236}">
                <a16:creationId xmlns:a16="http://schemas.microsoft.com/office/drawing/2014/main" id="{948DBB8E-6B99-4CBA-BA64-46BEC8DF6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t-IT" altLang="it-IT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16740" name="Segnaposto numero diapositiva 3">
            <a:extLst>
              <a:ext uri="{FF2B5EF4-FFF2-40B4-BE49-F238E27FC236}">
                <a16:creationId xmlns:a16="http://schemas.microsoft.com/office/drawing/2014/main" id="{FBCC21C3-5763-4873-AA80-9B1F9F9796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85372" indent="-302066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208265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91571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174878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66612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63BBDE46-31B8-4E23-8F7C-08239FFAA3A8}" type="slidenum">
              <a:rPr lang="it-IT" altLang="it-IT" sz="1300">
                <a:solidFill>
                  <a:srgbClr val="000000"/>
                </a:solidFill>
              </a:rPr>
              <a:pPr defTabSz="966612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46</a:t>
            </a:fld>
            <a:endParaRPr lang="it-IT" altLang="it-IT" sz="13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113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AE03A-8C38-51A5-0A12-485BB4B4D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egnaposto immagine diapositiva 1">
            <a:extLst>
              <a:ext uri="{FF2B5EF4-FFF2-40B4-BE49-F238E27FC236}">
                <a16:creationId xmlns:a16="http://schemas.microsoft.com/office/drawing/2014/main" id="{96C6D106-1F7B-1382-997B-7E543696C7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777875" y="1200150"/>
            <a:ext cx="5759450" cy="3240088"/>
          </a:xfrm>
          <a:ln/>
        </p:spPr>
      </p:sp>
      <p:sp>
        <p:nvSpPr>
          <p:cNvPr id="116739" name="Segnaposto note 2">
            <a:extLst>
              <a:ext uri="{FF2B5EF4-FFF2-40B4-BE49-F238E27FC236}">
                <a16:creationId xmlns:a16="http://schemas.microsoft.com/office/drawing/2014/main" id="{8A62B363-C6FD-7059-D6BE-B946CC353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endParaRPr lang="it-IT" altLang="it-IT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16740" name="Segnaposto numero diapositiva 3">
            <a:extLst>
              <a:ext uri="{FF2B5EF4-FFF2-40B4-BE49-F238E27FC236}">
                <a16:creationId xmlns:a16="http://schemas.microsoft.com/office/drawing/2014/main" id="{D501C617-819F-A7E0-0227-D6ED9CBDA7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85372" indent="-302066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208265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91571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174878" indent="-241653"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658184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3141490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624796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4108102" indent="-241653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66612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63BBDE46-31B8-4E23-8F7C-08239FFAA3A8}" type="slidenum">
              <a:rPr lang="it-IT" altLang="it-IT" sz="1300">
                <a:solidFill>
                  <a:srgbClr val="000000"/>
                </a:solidFill>
              </a:rPr>
              <a:pPr defTabSz="966612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47</a:t>
            </a:fld>
            <a:endParaRPr lang="it-IT" altLang="it-IT" sz="13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8950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7"/>
          <p:cNvSpPr txBox="1">
            <a:spLocks noGrp="1" noChangeArrowheads="1"/>
          </p:cNvSpPr>
          <p:nvPr/>
        </p:nvSpPr>
        <p:spPr bwMode="auto">
          <a:xfrm>
            <a:off x="4143587" y="9119474"/>
            <a:ext cx="3169920" cy="4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6661" tIns="48331" rIns="96661" bIns="48331" anchor="b"/>
          <a:lstStyle/>
          <a:p>
            <a:pPr algn="r"/>
            <a:fld id="{0926356B-8B5F-431B-B92A-FB83AB4FF507}" type="slidenum">
              <a:rPr lang="it-IT" sz="1300">
                <a:latin typeface="Calibri" pitchFamily="34" charset="0"/>
              </a:rPr>
              <a:pPr algn="r"/>
              <a:t>62</a:t>
            </a:fld>
            <a:endParaRPr lang="it-IT" sz="1300">
              <a:latin typeface="Calibri" pitchFamily="34" charset="0"/>
            </a:endParaRPr>
          </a:p>
        </p:txBody>
      </p:sp>
      <p:sp>
        <p:nvSpPr>
          <p:cNvPr id="421891" name="Rectangle 2"/>
          <p:cNvSpPr>
            <a:spLocks noGrp="1" noRot="1" noChangeAspect="1" noTextEdit="1"/>
          </p:cNvSpPr>
          <p:nvPr>
            <p:ph type="sldImg"/>
          </p:nvPr>
        </p:nvSpPr>
        <p:spPr>
          <a:ln>
            <a:headEnd/>
            <a:tailEnd/>
          </a:ln>
        </p:spPr>
      </p:sp>
      <p:sp>
        <p:nvSpPr>
          <p:cNvPr id="421892" name="Rectangle 3"/>
          <p:cNvSpPr txBox="1">
            <a:spLocks noGrp="1"/>
          </p:cNvSpPr>
          <p:nvPr>
            <p:ph type="body" idx="1"/>
          </p:nvPr>
        </p:nvSpPr>
        <p:spPr/>
        <p:txBody>
          <a:bodyPr lIns="96661" tIns="48331" rIns="96661" bIns="48331"/>
          <a:lstStyle/>
          <a:p>
            <a:endParaRPr lang="it-IT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6814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2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  <a:headEnd/>
            <a:tailEnd/>
          </a:ln>
        </p:spPr>
      </p:sp>
      <p:sp>
        <p:nvSpPr>
          <p:cNvPr id="425987" name="Rectangle 3"/>
          <p:cNvSpPr txBox="1">
            <a:spLocks noGrp="1"/>
          </p:cNvSpPr>
          <p:nvPr>
            <p:ph type="body" idx="1"/>
          </p:nvPr>
        </p:nvSpPr>
        <p:spPr/>
        <p:txBody>
          <a:bodyPr lIns="96661" tIns="48331" rIns="96661" bIns="48331"/>
          <a:lstStyle/>
          <a:p>
            <a:endParaRPr lang="it-IT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806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F99633F-83F5-E46C-B7A9-E10493E83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B92A0E8F-DC09-BF41-3334-E6969B6F64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19C41D4-678A-1A72-3E8C-B79C30586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6650D90-A87C-7218-DD8D-8770A9BE0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9138A88-8EFD-739E-9112-4C9BFE7DF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9230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E999CE-708A-271A-4796-0B9852F31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D9C6C47-DCEA-0BC3-1A45-78D3B51AC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2313342-CC8E-810C-F484-A77859644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71E6AEE2-1257-8C4C-E91E-C643DBDB2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A8E2FE3-31FD-3221-CEC5-061E28B15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68144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9F09697-4954-0756-3016-8FC74765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E773134-65B1-7E93-588F-77354A204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CB8B680B-7EA5-0A17-4003-A964D060B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844E9090-C6D3-1AC4-D487-440FF76D3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1EF0501-F368-C998-8C33-50923DBD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62044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5EB701-165A-E5AC-0374-090783757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B8E13C4-D719-9832-4EB6-FA1C8B7AD4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3653CEFA-3B15-08CE-A28C-02772AC7F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B6007A5-6308-F4E1-874D-46F9D3863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90F4B73B-7DF7-E741-43E4-F8322630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47B21D9D-C846-E501-914D-76A9FC85D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8080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D75B481-86C7-6DCF-E60C-737F8ECF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33B20C26-7BE6-9FD4-8B8A-28D8909B3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0E5D6273-79B9-3582-F309-4B8E7CBC5F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DB32940B-E769-5489-AA96-C2CB19B5B8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277E7646-EA3E-BD9C-CA52-C36E54CADD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610C9644-C770-3564-3A70-775B73A26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E058F516-CC64-8EF8-B6C4-A011F529F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4FD865ED-0E22-4676-9158-EBDA9CCA6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77181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55B661F-E1A4-E5A0-6B21-12BCAA3C2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3EC88F53-EA3F-DEB3-6B73-07F77D960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7D7948EE-4D8B-916F-7602-AA4BE146B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84A63A48-EA0E-0A3D-BEFF-76078183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44921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EFF33591-FE87-59A2-0755-AAD880C1A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266BE124-A060-B106-C786-114B2B825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AF7BD8B-3C11-4DF9-DB62-A9A5DA56E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46372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D958394-2B34-1680-732A-14CF07303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B1F47E0-4D3B-8F51-E47C-05C3048C8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29383DD6-C265-FF8D-D540-37372A4784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2B1C7EB5-A5D8-BACE-655A-82C63C125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54A41BDF-8DA1-5075-91E8-DC671D923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B04489CF-DA85-6BD6-5AAF-52880274F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5001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3D1A1F2-CA75-9B9F-3788-87D6556F4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ECE4C633-62B6-6011-006A-A6AB3C6CB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AD40DAB-97C7-20CB-F0F5-175A09EDEE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B04F8796-4B1B-E9B5-5C82-5F20A0FDF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53FBBE51-BCA7-F4A8-58DF-0E7363BEC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CD151002-AC4B-DA13-656B-546CEDCE8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10411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9F4FA42-ED53-0326-6447-B97C714E7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BB72098B-F05C-C27A-2AC6-D6B58EA0A1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28561C16-A5AE-6B69-BCB6-6632AA70D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EC3ABE-970E-53F0-7F66-A4E88A381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3A814359-288D-C2A6-4DC1-710F0CFD8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86432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54F5F151-48EF-2639-7505-7A8BE234A3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FAF64C2A-CA65-2B23-01D4-A6CAEE75B3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54D9C1F-852C-3585-7A71-74FD1FDEB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104347A-5D2F-29A7-9AFA-183E3AA09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FFD706-FC76-1AA0-5A7F-C32B1C5F1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0038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36A3F4EF-8976-F4A5-6B2B-3298EAD3B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F18D6A65-21BC-AFB4-A758-22E670545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156A3109-A845-E314-BB09-8DE0E06B35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C4A92-59BD-4895-B486-CF2D3AA3DB72}" type="datetimeFigureOut">
              <a:rPr lang="it-IT" smtClean="0"/>
              <a:t>03/12/2024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C040560-4051-F3E4-4AE8-2D457E4D50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E7A3930E-68E9-DD08-4136-A539B63C63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103E2-6482-4705-BA87-F2E736AC5FF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3654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png"/><Relationship Id="rId5" Type="http://schemas.openxmlformats.org/officeDocument/2006/relationships/image" Target="../media/image14.jpeg"/><Relationship Id="rId10" Type="http://schemas.openxmlformats.org/officeDocument/2006/relationships/image" Target="../media/image19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jpeg"/><Relationship Id="rId3" Type="http://schemas.openxmlformats.org/officeDocument/2006/relationships/image" Target="../media/image22.png"/><Relationship Id="rId7" Type="http://schemas.openxmlformats.org/officeDocument/2006/relationships/oleObject" Target="file:///E:\Enrico\Back-up_June_2023\Documenti\Vigneti\Articolo%20Nagothu\%3f%3f%3f" TargetMode="External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png"/><Relationship Id="rId14" Type="http://schemas.openxmlformats.org/officeDocument/2006/relationships/image" Target="../media/image3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hyperlink" Target="http://www.isprambiente.gov.it/files/pubblicazioni/quaderni/natura-e-biodiversita/files/Quad_NB_7_15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emf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jpeg"/><Relationship Id="rId3" Type="http://schemas.openxmlformats.org/officeDocument/2006/relationships/image" Target="../media/image94.png"/><Relationship Id="rId7" Type="http://schemas.openxmlformats.org/officeDocument/2006/relationships/image" Target="../media/image9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6.png"/><Relationship Id="rId5" Type="http://schemas.openxmlformats.org/officeDocument/2006/relationships/image" Target="../media/image95.e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99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emf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g"/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5.jpeg"/><Relationship Id="rId4" Type="http://schemas.openxmlformats.org/officeDocument/2006/relationships/image" Target="../media/image114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8.ARW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emf"/><Relationship Id="rId2" Type="http://schemas.openxmlformats.org/officeDocument/2006/relationships/image" Target="../media/image12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7.emf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9.e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emf"/><Relationship Id="rId2" Type="http://schemas.openxmlformats.org/officeDocument/2006/relationships/image" Target="../media/image130.em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emf"/><Relationship Id="rId3" Type="http://schemas.openxmlformats.org/officeDocument/2006/relationships/image" Target="../media/image131.png"/><Relationship Id="rId7" Type="http://schemas.openxmlformats.org/officeDocument/2006/relationships/image" Target="../media/image1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jpg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9.emf"/><Relationship Id="rId4" Type="http://schemas.openxmlformats.org/officeDocument/2006/relationships/image" Target="../media/image137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tiff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9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emf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7.jpeg"/><Relationship Id="rId4" Type="http://schemas.openxmlformats.org/officeDocument/2006/relationships/image" Target="../media/image14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7" Type="http://schemas.openxmlformats.org/officeDocument/2006/relationships/image" Target="../media/image152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1.jpeg"/><Relationship Id="rId5" Type="http://schemas.openxmlformats.org/officeDocument/2006/relationships/image" Target="../media/image150.jpeg"/><Relationship Id="rId4" Type="http://schemas.openxmlformats.org/officeDocument/2006/relationships/image" Target="../media/image149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6.jpg"/><Relationship Id="rId4" Type="http://schemas.openxmlformats.org/officeDocument/2006/relationships/image" Target="../media/image155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163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6.jpeg"/><Relationship Id="rId4" Type="http://schemas.openxmlformats.org/officeDocument/2006/relationships/image" Target="../media/image165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9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>
            <a:extLst>
              <a:ext uri="{FF2B5EF4-FFF2-40B4-BE49-F238E27FC236}">
                <a16:creationId xmlns:a16="http://schemas.microsoft.com/office/drawing/2014/main" id="{C5F6C1F7-6BD1-4E3F-6BBF-5F7BF22B3A10}"/>
              </a:ext>
            </a:extLst>
          </p:cNvPr>
          <p:cNvSpPr txBox="1"/>
          <p:nvPr/>
        </p:nvSpPr>
        <p:spPr>
          <a:xfrm>
            <a:off x="81524" y="218716"/>
            <a:ext cx="27305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 Dicembre 2024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Romagnano Sesia (VC)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Museo Etnografico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della Bassa Valsesia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206ECF5C-409C-ED92-34B7-DED3D81124F7}"/>
              </a:ext>
            </a:extLst>
          </p:cNvPr>
          <p:cNvSpPr txBox="1"/>
          <p:nvPr/>
        </p:nvSpPr>
        <p:spPr>
          <a:xfrm>
            <a:off x="1774312" y="5659696"/>
            <a:ext cx="95704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		Enrico Rivella – ARPA Piemonte Valutazioni Ambientali Integrate</a:t>
            </a:r>
          </a:p>
          <a:p>
            <a:pPr algn="ctr"/>
            <a:r>
              <a:rPr lang="it-IT" sz="2400" b="1" dirty="0">
                <a:solidFill>
                  <a:srgbClr val="C00000"/>
                </a:solidFill>
              </a:rPr>
              <a:t>Dal monitoraggio della biodiversità in vigneto alle buone pratiche </a:t>
            </a:r>
          </a:p>
          <a:p>
            <a:pPr algn="ctr"/>
            <a:r>
              <a:rPr lang="it-IT" sz="2400" b="1" dirty="0">
                <a:solidFill>
                  <a:srgbClr val="C00000"/>
                </a:solidFill>
              </a:rPr>
              <a:t>per l’impianto di nuovi vigneti in Rete Natura 2000 </a:t>
            </a:r>
          </a:p>
        </p:txBody>
      </p:sp>
      <p:pic>
        <p:nvPicPr>
          <p:cNvPr id="3" name="Immagine 2" descr="Immagine che contiene testo, schermata, vigneto, aria aperta&#10;&#10;Descrizione generata automaticamente">
            <a:extLst>
              <a:ext uri="{FF2B5EF4-FFF2-40B4-BE49-F238E27FC236}">
                <a16:creationId xmlns:a16="http://schemas.microsoft.com/office/drawing/2014/main" id="{14D56D97-ADC0-7890-4929-55E9D2FD5C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0"/>
            <a:ext cx="8851900" cy="55517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3986214"/>
            <a:ext cx="1779588" cy="1804987"/>
          </a:xfrm>
          <a:prstGeom prst="rect">
            <a:avLst/>
          </a:prstGeom>
          <a:noFill/>
          <a:ln w="3816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95800" y="923925"/>
            <a:ext cx="1828800" cy="1398588"/>
          </a:xfrm>
          <a:prstGeom prst="rect">
            <a:avLst/>
          </a:prstGeom>
          <a:noFill/>
          <a:ln w="38160">
            <a:solidFill>
              <a:srgbClr val="003399"/>
            </a:solidFill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19600" y="4356100"/>
            <a:ext cx="1600200" cy="1517650"/>
          </a:xfrm>
          <a:prstGeom prst="rect">
            <a:avLst/>
          </a:prstGeom>
          <a:noFill/>
          <a:ln w="38160">
            <a:solidFill>
              <a:srgbClr val="003399"/>
            </a:solidFill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6"/>
          <a:srcRect l="8398" r="9801" b="10976"/>
          <a:stretch>
            <a:fillRect/>
          </a:stretch>
        </p:blipFill>
        <p:spPr bwMode="auto">
          <a:xfrm>
            <a:off x="1676400" y="838200"/>
            <a:ext cx="2540000" cy="2819400"/>
          </a:xfrm>
          <a:prstGeom prst="rect">
            <a:avLst/>
          </a:prstGeom>
          <a:noFill/>
          <a:ln w="3816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1600200" y="76200"/>
            <a:ext cx="2895600" cy="6794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 defTabSz="449263">
              <a:lnSpc>
                <a:spcPct val="80000"/>
              </a:lnSpc>
              <a:spcBef>
                <a:spcPts val="1500"/>
              </a:spcBef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Livello infraspecifico “genetico”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4724400" y="76200"/>
            <a:ext cx="2590800" cy="3873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Livello “specifico”</a:t>
            </a: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7543800" y="76200"/>
            <a:ext cx="3048000" cy="3873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Livello “ecosistemico”</a:t>
            </a:r>
          </a:p>
        </p:txBody>
      </p:sp>
      <p:pic>
        <p:nvPicPr>
          <p:cNvPr id="24585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05400" y="3287714"/>
            <a:ext cx="2286000" cy="1512887"/>
          </a:xfrm>
          <a:prstGeom prst="rect">
            <a:avLst/>
          </a:prstGeom>
          <a:noFill/>
          <a:ln w="38160">
            <a:solidFill>
              <a:srgbClr val="003399"/>
            </a:solidFill>
            <a:miter lim="800000"/>
            <a:headEnd/>
            <a:tailEnd/>
          </a:ln>
        </p:spPr>
      </p:pic>
      <p:pic>
        <p:nvPicPr>
          <p:cNvPr id="24586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72200" y="4743450"/>
            <a:ext cx="960438" cy="1047750"/>
          </a:xfrm>
          <a:prstGeom prst="rect">
            <a:avLst/>
          </a:prstGeom>
          <a:noFill/>
          <a:ln w="38160">
            <a:solidFill>
              <a:srgbClr val="003399"/>
            </a:solidFill>
            <a:miter lim="800000"/>
            <a:headEnd/>
            <a:tailEnd/>
          </a:ln>
        </p:spPr>
      </p:pic>
      <p:pic>
        <p:nvPicPr>
          <p:cNvPr id="24587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772400" y="3733801"/>
            <a:ext cx="2743200" cy="1781175"/>
          </a:xfrm>
          <a:prstGeom prst="rect">
            <a:avLst/>
          </a:prstGeom>
          <a:noFill/>
          <a:ln w="38160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4588" name="Picture 1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358188" y="1066800"/>
            <a:ext cx="2005012" cy="2819400"/>
          </a:xfrm>
          <a:prstGeom prst="rect">
            <a:avLst/>
          </a:prstGeom>
          <a:noFill/>
          <a:ln w="38160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1676400" y="5943600"/>
            <a:ext cx="2514600" cy="6794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N°loci, ceppi, </a:t>
            </a:r>
          </a:p>
          <a:p>
            <a:pPr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coppie di basi, ecc.</a:t>
            </a:r>
          </a:p>
        </p:txBody>
      </p:sp>
      <p:sp>
        <p:nvSpPr>
          <p:cNvPr id="24590" name="Text Box 14"/>
          <p:cNvSpPr txBox="1">
            <a:spLocks noChangeArrowheads="1"/>
          </p:cNvSpPr>
          <p:nvPr/>
        </p:nvSpPr>
        <p:spPr bwMode="auto">
          <a:xfrm>
            <a:off x="4610100" y="5943600"/>
            <a:ext cx="2590800" cy="6794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N° specie, generi, ceppi, ecc.</a:t>
            </a:r>
          </a:p>
        </p:txBody>
      </p:sp>
      <p:pic>
        <p:nvPicPr>
          <p:cNvPr id="24591" name="Picture 15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272214" y="1143000"/>
            <a:ext cx="1500187" cy="2209800"/>
          </a:xfrm>
          <a:prstGeom prst="rect">
            <a:avLst/>
          </a:prstGeom>
          <a:noFill/>
          <a:ln w="38160">
            <a:solidFill>
              <a:srgbClr val="003399"/>
            </a:solidFill>
            <a:miter lim="800000"/>
            <a:headEnd/>
            <a:tailEnd/>
          </a:ln>
        </p:spPr>
      </p:pic>
      <p:sp>
        <p:nvSpPr>
          <p:cNvPr id="24592" name="Text Box 16"/>
          <p:cNvSpPr txBox="1">
            <a:spLocks noChangeArrowheads="1"/>
          </p:cNvSpPr>
          <p:nvPr/>
        </p:nvSpPr>
        <p:spPr bwMode="auto">
          <a:xfrm>
            <a:off x="7453314" y="5743575"/>
            <a:ext cx="3138487" cy="971550"/>
          </a:xfrm>
          <a:prstGeom prst="rect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defTabSz="449263">
              <a:lnSpc>
                <a:spcPct val="80000"/>
              </a:lnSpc>
              <a:buClr>
                <a:srgbClr val="003399"/>
              </a:buClr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2400">
                <a:solidFill>
                  <a:srgbClr val="003399"/>
                </a:solidFill>
                <a:latin typeface="Times New Roman" pitchFamily="18" charset="0"/>
                <a:ea typeface="MS Gothic" pitchFamily="49" charset="-128"/>
              </a:rPr>
              <a:t>N° habitat, ecosistemi, associazioni, comunità ecc.</a:t>
            </a:r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 flipV="1">
            <a:off x="4224339" y="2419350"/>
            <a:ext cx="935037" cy="939800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>
            <a:off x="4079876" y="2565400"/>
            <a:ext cx="2232025" cy="431800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5" name="Line 19"/>
          <p:cNvSpPr>
            <a:spLocks noChangeShapeType="1"/>
          </p:cNvSpPr>
          <p:nvPr/>
        </p:nvSpPr>
        <p:spPr bwMode="auto">
          <a:xfrm flipV="1">
            <a:off x="4511676" y="3932239"/>
            <a:ext cx="720725" cy="434975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6" name="Line 20"/>
          <p:cNvSpPr>
            <a:spLocks noChangeShapeType="1"/>
          </p:cNvSpPr>
          <p:nvPr/>
        </p:nvSpPr>
        <p:spPr bwMode="auto">
          <a:xfrm flipV="1">
            <a:off x="7608889" y="2779714"/>
            <a:ext cx="720725" cy="434975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7" name="Line 21"/>
          <p:cNvSpPr>
            <a:spLocks noChangeShapeType="1"/>
          </p:cNvSpPr>
          <p:nvPr/>
        </p:nvSpPr>
        <p:spPr bwMode="auto">
          <a:xfrm flipV="1">
            <a:off x="8040689" y="3355975"/>
            <a:ext cx="287337" cy="579438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8" name="Line 22"/>
          <p:cNvSpPr>
            <a:spLocks noChangeShapeType="1"/>
          </p:cNvSpPr>
          <p:nvPr/>
        </p:nvSpPr>
        <p:spPr bwMode="auto">
          <a:xfrm flipV="1">
            <a:off x="3359151" y="3643313"/>
            <a:ext cx="576263" cy="723900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599" name="Line 23"/>
          <p:cNvSpPr>
            <a:spLocks noChangeShapeType="1"/>
          </p:cNvSpPr>
          <p:nvPr/>
        </p:nvSpPr>
        <p:spPr bwMode="auto">
          <a:xfrm>
            <a:off x="3432175" y="4797426"/>
            <a:ext cx="935038" cy="360363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600" name="Line 24"/>
          <p:cNvSpPr>
            <a:spLocks noChangeShapeType="1"/>
          </p:cNvSpPr>
          <p:nvPr/>
        </p:nvSpPr>
        <p:spPr bwMode="auto">
          <a:xfrm flipV="1">
            <a:off x="7104064" y="4795839"/>
            <a:ext cx="720725" cy="434975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  <p:sp>
        <p:nvSpPr>
          <p:cNvPr id="24601" name="Line 25"/>
          <p:cNvSpPr>
            <a:spLocks noChangeShapeType="1"/>
          </p:cNvSpPr>
          <p:nvPr/>
        </p:nvSpPr>
        <p:spPr bwMode="auto">
          <a:xfrm>
            <a:off x="7248525" y="4437063"/>
            <a:ext cx="503238" cy="144462"/>
          </a:xfrm>
          <a:prstGeom prst="line">
            <a:avLst/>
          </a:prstGeom>
          <a:noFill/>
          <a:ln w="38160">
            <a:solidFill>
              <a:schemeClr val="tx1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80547881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Gruppo 34"/>
          <p:cNvGrpSpPr>
            <a:grpSpLocks noChangeAspect="1"/>
          </p:cNvGrpSpPr>
          <p:nvPr/>
        </p:nvGrpSpPr>
        <p:grpSpPr bwMode="auto">
          <a:xfrm>
            <a:off x="2312988" y="1557338"/>
            <a:ext cx="7599362" cy="2024062"/>
            <a:chOff x="108504" y="620688"/>
            <a:chExt cx="4332662" cy="1154580"/>
          </a:xfrm>
        </p:grpSpPr>
        <p:pic>
          <p:nvPicPr>
            <p:cNvPr id="17422" name="Picture 5" descr="Albarola gr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893029" y="620688"/>
              <a:ext cx="620186" cy="9671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23" name="Picture 6" descr="bianvergrappolo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08504" y="620688"/>
              <a:ext cx="711409" cy="969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4" name="Text Box 7"/>
            <p:cNvSpPr txBox="1">
              <a:spLocks noChangeArrowheads="1"/>
            </p:cNvSpPr>
            <p:nvPr/>
          </p:nvSpPr>
          <p:spPr bwMode="auto">
            <a:xfrm>
              <a:off x="188592" y="1626101"/>
              <a:ext cx="501062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Bianc vert</a:t>
              </a:r>
            </a:p>
          </p:txBody>
        </p:sp>
        <p:sp>
          <p:nvSpPr>
            <p:cNvPr id="17425" name="Text Box 8"/>
            <p:cNvSpPr txBox="1">
              <a:spLocks noChangeArrowheads="1"/>
            </p:cNvSpPr>
            <p:nvPr/>
          </p:nvSpPr>
          <p:spPr bwMode="auto">
            <a:xfrm>
              <a:off x="976377" y="1626101"/>
              <a:ext cx="425199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Albarola</a:t>
              </a:r>
            </a:p>
          </p:txBody>
        </p:sp>
        <p:pic>
          <p:nvPicPr>
            <p:cNvPr id="17426" name="Picture 9" descr="Rossese Campochiesa gr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108159" y="620688"/>
              <a:ext cx="613624" cy="963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7" name="Text Box 10"/>
            <p:cNvSpPr txBox="1">
              <a:spLocks noChangeArrowheads="1"/>
            </p:cNvSpPr>
            <p:nvPr/>
          </p:nvSpPr>
          <p:spPr bwMode="auto">
            <a:xfrm>
              <a:off x="3223530" y="1609584"/>
              <a:ext cx="406005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Rossese</a:t>
              </a:r>
            </a:p>
          </p:txBody>
        </p:sp>
        <p:pic>
          <p:nvPicPr>
            <p:cNvPr id="17428" name="Picture 11" descr="Moscato giallo gr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585257" y="620688"/>
              <a:ext cx="690408" cy="9610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9" name="Text Box 12"/>
            <p:cNvSpPr txBox="1">
              <a:spLocks noChangeArrowheads="1"/>
            </p:cNvSpPr>
            <p:nvPr/>
          </p:nvSpPr>
          <p:spPr bwMode="auto">
            <a:xfrm>
              <a:off x="1585256" y="1618149"/>
              <a:ext cx="654616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Moscato giallo</a:t>
              </a:r>
            </a:p>
          </p:txBody>
        </p:sp>
        <p:pic>
          <p:nvPicPr>
            <p:cNvPr id="17430" name="Picture 13" descr="Grec rouge grappolo1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346708" y="620688"/>
              <a:ext cx="683964" cy="9515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31" name="Text Box 14"/>
            <p:cNvSpPr txBox="1">
              <a:spLocks noChangeArrowheads="1"/>
            </p:cNvSpPr>
            <p:nvPr/>
          </p:nvSpPr>
          <p:spPr bwMode="auto">
            <a:xfrm>
              <a:off x="2429319" y="1618149"/>
              <a:ext cx="544020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Grisa rossa</a:t>
              </a:r>
            </a:p>
          </p:txBody>
        </p:sp>
        <p:sp>
          <p:nvSpPr>
            <p:cNvPr id="17432" name="Text Box 16"/>
            <p:cNvSpPr txBox="1">
              <a:spLocks noChangeArrowheads="1"/>
            </p:cNvSpPr>
            <p:nvPr/>
          </p:nvSpPr>
          <p:spPr bwMode="auto">
            <a:xfrm>
              <a:off x="3846535" y="1611811"/>
              <a:ext cx="510203" cy="149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Grisa nera</a:t>
              </a:r>
            </a:p>
          </p:txBody>
        </p:sp>
        <p:pic>
          <p:nvPicPr>
            <p:cNvPr id="17433" name="Immagine 23" descr="Grisa nera gr.jpg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800386" y="620688"/>
              <a:ext cx="640780" cy="9474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7410" name="Gruppo 33"/>
          <p:cNvGrpSpPr>
            <a:grpSpLocks noChangeAspect="1"/>
          </p:cNvGrpSpPr>
          <p:nvPr/>
        </p:nvGrpSpPr>
        <p:grpSpPr bwMode="auto">
          <a:xfrm>
            <a:off x="2208214" y="3933825"/>
            <a:ext cx="7920037" cy="2146300"/>
            <a:chOff x="2051720" y="3087159"/>
            <a:chExt cx="4569741" cy="1238530"/>
          </a:xfrm>
        </p:grpSpPr>
        <p:pic>
          <p:nvPicPr>
            <p:cNvPr id="17412" name="Picture 17" descr="CellerinaGrappolo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2051720" y="3087159"/>
              <a:ext cx="620186" cy="963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3" name="Text Box 18"/>
            <p:cNvSpPr txBox="1">
              <a:spLocks noChangeArrowheads="1"/>
            </p:cNvSpPr>
            <p:nvPr/>
          </p:nvSpPr>
          <p:spPr bwMode="auto">
            <a:xfrm>
              <a:off x="2120942" y="4076055"/>
              <a:ext cx="439518" cy="1509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Cenerina</a:t>
              </a:r>
            </a:p>
          </p:txBody>
        </p:sp>
        <p:pic>
          <p:nvPicPr>
            <p:cNvPr id="17414" name="Picture 19" descr="Mossano can gr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2767022" y="3087159"/>
              <a:ext cx="599185" cy="963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5" name="Text Box 20"/>
            <p:cNvSpPr txBox="1">
              <a:spLocks noChangeArrowheads="1"/>
            </p:cNvSpPr>
            <p:nvPr/>
          </p:nvSpPr>
          <p:spPr bwMode="auto">
            <a:xfrm>
              <a:off x="2859319" y="4076055"/>
              <a:ext cx="387723" cy="1509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Nerano</a:t>
              </a:r>
            </a:p>
          </p:txBody>
        </p:sp>
        <p:pic>
          <p:nvPicPr>
            <p:cNvPr id="17416" name="Picture 2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3482325" y="3087159"/>
              <a:ext cx="946045" cy="983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7" name="Text Box 10"/>
            <p:cNvSpPr txBox="1">
              <a:spLocks noChangeArrowheads="1"/>
            </p:cNvSpPr>
            <p:nvPr/>
          </p:nvSpPr>
          <p:spPr bwMode="auto">
            <a:xfrm>
              <a:off x="3466879" y="4076055"/>
              <a:ext cx="945009" cy="2486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it-IT" sz="1100" b="1">
                  <a:latin typeface="Comic Sans MS" pitchFamily="66" charset="0"/>
                </a:rPr>
                <a:t>Lambrusco a foglia frastagliata</a:t>
              </a:r>
            </a:p>
          </p:txBody>
        </p:sp>
        <p:pic>
          <p:nvPicPr>
            <p:cNvPr id="17418" name="Picture 3"/>
            <p:cNvPicPr>
              <a:picLocks noChangeAspect="1" noChangeArrowheads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 bwMode="auto">
            <a:xfrm>
              <a:off x="4520666" y="3087159"/>
              <a:ext cx="992193" cy="9824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9" name="Text Box 10"/>
            <p:cNvSpPr txBox="1">
              <a:spLocks noChangeArrowheads="1"/>
            </p:cNvSpPr>
            <p:nvPr/>
          </p:nvSpPr>
          <p:spPr bwMode="auto">
            <a:xfrm>
              <a:off x="4680901" y="4094198"/>
              <a:ext cx="583805" cy="1509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it-IT" sz="1100" b="1">
                  <a:latin typeface="Comic Sans MS" pitchFamily="66" charset="0"/>
                </a:rPr>
                <a:t>Foglia tonda</a:t>
              </a:r>
            </a:p>
          </p:txBody>
        </p:sp>
        <p:pic>
          <p:nvPicPr>
            <p:cNvPr id="17420" name="Immagine 6" descr="Chasselas cioutat fg09 (1).jpg"/>
            <p:cNvPicPr>
              <a:picLocks noChangeAspect="1"/>
            </p:cNvPicPr>
            <p:nvPr/>
          </p:nvPicPr>
          <p:blipFill>
            <a:blip r:embed="rId12"/>
            <a:srcRect/>
            <a:stretch>
              <a:fillRect/>
            </a:stretch>
          </p:blipFill>
          <p:spPr bwMode="auto">
            <a:xfrm>
              <a:off x="5605157" y="3087159"/>
              <a:ext cx="1016304" cy="9888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1" name="Text Box 10"/>
            <p:cNvSpPr txBox="1">
              <a:spLocks noChangeArrowheads="1"/>
            </p:cNvSpPr>
            <p:nvPr/>
          </p:nvSpPr>
          <p:spPr bwMode="auto">
            <a:xfrm>
              <a:off x="5619105" y="4077073"/>
              <a:ext cx="969119" cy="2486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it-IT" sz="1100" b="1">
                  <a:latin typeface="Comic Sans MS" pitchFamily="66" charset="0"/>
                </a:rPr>
                <a:t>Chasselas a foglie di prezzemolo</a:t>
              </a:r>
            </a:p>
          </p:txBody>
        </p:sp>
      </p:grpSp>
      <p:sp>
        <p:nvSpPr>
          <p:cNvPr id="17411" name="Text Box 7"/>
          <p:cNvSpPr txBox="1">
            <a:spLocks noChangeArrowheads="1"/>
          </p:cNvSpPr>
          <p:nvPr/>
        </p:nvSpPr>
        <p:spPr bwMode="auto">
          <a:xfrm>
            <a:off x="3447938" y="767716"/>
            <a:ext cx="52549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it-IT" sz="2800" b="1" dirty="0">
                <a:latin typeface="Comic Sans MS" pitchFamily="66" charset="0"/>
              </a:rPr>
              <a:t>Biodiversità: livello genetico</a:t>
            </a:r>
          </a:p>
        </p:txBody>
      </p:sp>
    </p:spTree>
    <p:extLst>
      <p:ext uri="{BB962C8B-B14F-4D97-AF65-F5344CB8AC3E}">
        <p14:creationId xmlns:p14="http://schemas.microsoft.com/office/powerpoint/2010/main" val="861120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>
            <a:extLst>
              <a:ext uri="{FF2B5EF4-FFF2-40B4-BE49-F238E27FC236}">
                <a16:creationId xmlns:a16="http://schemas.microsoft.com/office/drawing/2014/main" id="{03B54936-5B93-2E31-B299-1EE1B2E38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464" y="881063"/>
            <a:ext cx="5457825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7">
            <a:extLst>
              <a:ext uri="{FF2B5EF4-FFF2-40B4-BE49-F238E27FC236}">
                <a16:creationId xmlns:a16="http://schemas.microsoft.com/office/drawing/2014/main" id="{48426875-2715-A21F-0BC9-61C32E389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863" y="5868988"/>
            <a:ext cx="1543050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Immagine 1">
            <a:extLst>
              <a:ext uri="{FF2B5EF4-FFF2-40B4-BE49-F238E27FC236}">
                <a16:creationId xmlns:a16="http://schemas.microsoft.com/office/drawing/2014/main" id="{EE05F9A0-C504-567D-63A2-AD523189AE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045" y="1229518"/>
            <a:ext cx="2020888" cy="151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Immagine 5">
            <a:extLst>
              <a:ext uri="{FF2B5EF4-FFF2-40B4-BE49-F238E27FC236}">
                <a16:creationId xmlns:a16="http://schemas.microsoft.com/office/drawing/2014/main" id="{F80530A1-2294-7E40-F800-F532153480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639" y="1141413"/>
            <a:ext cx="2166937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150" name="Object 7">
            <a:extLst>
              <a:ext uri="{FF2B5EF4-FFF2-40B4-BE49-F238E27FC236}">
                <a16:creationId xmlns:a16="http://schemas.microsoft.com/office/drawing/2014/main" id="{3E1846DD-6F04-1F18-478A-91D192AA792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83543" y="5013327"/>
          <a:ext cx="1978025" cy="1325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18366764" imgH="12308018" progId="Word.Document.12">
                  <p:link updateAutomatic="1"/>
                </p:oleObj>
              </mc:Choice>
              <mc:Fallback>
                <p:oleObj name="Document" r:id="rId7" imgW="18366764" imgH="12308018" progId="Word.Document.12">
                  <p:link updateAutomatic="1"/>
                  <p:pic>
                    <p:nvPicPr>
                      <p:cNvPr id="6150" name="Object 7">
                        <a:extLst>
                          <a:ext uri="{FF2B5EF4-FFF2-40B4-BE49-F238E27FC236}">
                            <a16:creationId xmlns:a16="http://schemas.microsoft.com/office/drawing/2014/main" id="{3E1846DD-6F04-1F18-478A-91D192AA792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3543" y="5013327"/>
                        <a:ext cx="1978025" cy="1325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51" name="Immagine 7">
            <a:extLst>
              <a:ext uri="{FF2B5EF4-FFF2-40B4-BE49-F238E27FC236}">
                <a16:creationId xmlns:a16="http://schemas.microsoft.com/office/drawing/2014/main" id="{7AD3DCC1-1E4F-4F1D-1E03-E0885D585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8805" y="123032"/>
            <a:ext cx="2019300" cy="151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Segnaposto contenuto 5" descr="Vigneti_Giaglione.JPG">
            <a:extLst>
              <a:ext uri="{FF2B5EF4-FFF2-40B4-BE49-F238E27FC236}">
                <a16:creationId xmlns:a16="http://schemas.microsoft.com/office/drawing/2014/main" id="{163A67BC-6610-8223-58AC-1F6E63051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308" y="3246161"/>
            <a:ext cx="2074862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4" descr="DSC_0095">
            <a:extLst>
              <a:ext uri="{FF2B5EF4-FFF2-40B4-BE49-F238E27FC236}">
                <a16:creationId xmlns:a16="http://schemas.microsoft.com/office/drawing/2014/main" id="{5F0D6FCA-1E34-8563-B818-E527BA3CB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7039" y="2725821"/>
            <a:ext cx="2020887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4" name="CasellaDiTesto 16">
            <a:extLst>
              <a:ext uri="{FF2B5EF4-FFF2-40B4-BE49-F238E27FC236}">
                <a16:creationId xmlns:a16="http://schemas.microsoft.com/office/drawing/2014/main" id="{DECFD30B-42CD-2B69-E578-8201630016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48" y="515855"/>
            <a:ext cx="722471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Il Piemonte ha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un’elevata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diversità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di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paesaggi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viticoli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storici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dall’ambiente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submediterraneo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fino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a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quello</a:t>
            </a:r>
            <a:r>
              <a:rPr lang="en-US" altLang="it-IT" sz="1800" dirty="0">
                <a:solidFill>
                  <a:srgbClr val="333333"/>
                </a:solidFill>
                <a:cs typeface="Times New Roman" panose="02020603050405020304" pitchFamily="18" charset="0"/>
              </a:rPr>
              <a:t> </a:t>
            </a:r>
            <a:r>
              <a:rPr lang="en-US" altLang="it-IT" sz="1800" dirty="0" err="1">
                <a:solidFill>
                  <a:srgbClr val="333333"/>
                </a:solidFill>
                <a:cs typeface="Times New Roman" panose="02020603050405020304" pitchFamily="18" charset="0"/>
              </a:rPr>
              <a:t>alpino</a:t>
            </a:r>
            <a:endParaRPr lang="it-IT" altLang="it-IT" sz="1800" dirty="0"/>
          </a:p>
        </p:txBody>
      </p:sp>
      <p:sp>
        <p:nvSpPr>
          <p:cNvPr id="6155" name="CasellaDiTesto 17">
            <a:extLst>
              <a:ext uri="{FF2B5EF4-FFF2-40B4-BE49-F238E27FC236}">
                <a16:creationId xmlns:a16="http://schemas.microsoft.com/office/drawing/2014/main" id="{DB1216BD-40FC-1E2D-D50D-8DB8BE03C5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126" y="2775744"/>
            <a:ext cx="1349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Carema</a:t>
            </a:r>
          </a:p>
        </p:txBody>
      </p:sp>
      <p:pic>
        <p:nvPicPr>
          <p:cNvPr id="6156" name="Immagine 25">
            <a:extLst>
              <a:ext uri="{FF2B5EF4-FFF2-40B4-BE49-F238E27FC236}">
                <a16:creationId xmlns:a16="http://schemas.microsoft.com/office/drawing/2014/main" id="{9D6E832C-4CFA-92BC-8461-0AD8C4447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463" y="2528888"/>
            <a:ext cx="1401762" cy="49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7" name="CasellaDiTesto 5120">
            <a:extLst>
              <a:ext uri="{FF2B5EF4-FFF2-40B4-BE49-F238E27FC236}">
                <a16:creationId xmlns:a16="http://schemas.microsoft.com/office/drawing/2014/main" id="{0B1B76C9-44D5-FDF3-07DA-6C636F1DCC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9486" y="4624111"/>
            <a:ext cx="26431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Val Susa e Pinerolo</a:t>
            </a:r>
          </a:p>
        </p:txBody>
      </p:sp>
      <p:sp>
        <p:nvSpPr>
          <p:cNvPr id="6158" name="CasellaDiTesto 5124">
            <a:extLst>
              <a:ext uri="{FF2B5EF4-FFF2-40B4-BE49-F238E27FC236}">
                <a16:creationId xmlns:a16="http://schemas.microsoft.com/office/drawing/2014/main" id="{23265D81-86B8-620B-72CC-2B412948C6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0843" y="6395006"/>
            <a:ext cx="30468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Alta Langa e Acquese</a:t>
            </a:r>
          </a:p>
        </p:txBody>
      </p:sp>
      <p:sp>
        <p:nvSpPr>
          <p:cNvPr id="6159" name="CasellaDiTesto 5125">
            <a:extLst>
              <a:ext uri="{FF2B5EF4-FFF2-40B4-BE49-F238E27FC236}">
                <a16:creationId xmlns:a16="http://schemas.microsoft.com/office/drawing/2014/main" id="{6949CF61-3DF2-A181-4ABB-29DED9C711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31163" y="4095750"/>
            <a:ext cx="13065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Ghemme</a:t>
            </a:r>
          </a:p>
        </p:txBody>
      </p:sp>
      <p:sp>
        <p:nvSpPr>
          <p:cNvPr id="6160" name="CasellaDiTesto 5126">
            <a:extLst>
              <a:ext uri="{FF2B5EF4-FFF2-40B4-BE49-F238E27FC236}">
                <a16:creationId xmlns:a16="http://schemas.microsoft.com/office/drawing/2014/main" id="{DEB23368-B410-2AFA-F79D-EA9C28962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7585" y="1634930"/>
            <a:ext cx="2519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Ossola</a:t>
            </a:r>
          </a:p>
        </p:txBody>
      </p:sp>
      <p:pic>
        <p:nvPicPr>
          <p:cNvPr id="3" name="Immagine 2" descr="Immagine che contiene aria aperta, erba, pianta, Area rurale&#10;&#10;Descrizione generata automaticamente">
            <a:extLst>
              <a:ext uri="{FF2B5EF4-FFF2-40B4-BE49-F238E27FC236}">
                <a16:creationId xmlns:a16="http://schemas.microsoft.com/office/drawing/2014/main" id="{4C34D3B9-079A-7EB3-387E-2A75C946C39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4913" y="4712217"/>
            <a:ext cx="1978025" cy="1483519"/>
          </a:xfrm>
          <a:prstGeom prst="rect">
            <a:avLst/>
          </a:prstGeom>
        </p:spPr>
      </p:pic>
      <p:sp>
        <p:nvSpPr>
          <p:cNvPr id="4" name="CasellaDiTesto 5124">
            <a:extLst>
              <a:ext uri="{FF2B5EF4-FFF2-40B4-BE49-F238E27FC236}">
                <a16:creationId xmlns:a16="http://schemas.microsoft.com/office/drawing/2014/main" id="{67174B78-185F-9CFD-0D77-AD8D5BD86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2046" y="6154223"/>
            <a:ext cx="177641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Gavi e Ovada</a:t>
            </a:r>
          </a:p>
        </p:txBody>
      </p:sp>
      <p:sp>
        <p:nvSpPr>
          <p:cNvPr id="2" name="Text Box 7">
            <a:extLst>
              <a:ext uri="{FF2B5EF4-FFF2-40B4-BE49-F238E27FC236}">
                <a16:creationId xmlns:a16="http://schemas.microsoft.com/office/drawing/2014/main" id="{88971593-4041-5A08-8893-9F65E65785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85" y="11111"/>
            <a:ext cx="577914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it-IT" sz="2800" b="1" dirty="0">
                <a:latin typeface="Comic Sans MS" pitchFamily="66" charset="0"/>
              </a:rPr>
              <a:t>Biodiversità: livello ecosistemico</a:t>
            </a:r>
          </a:p>
        </p:txBody>
      </p:sp>
      <p:pic>
        <p:nvPicPr>
          <p:cNvPr id="5" name="Picture 4" descr="DSC_0079">
            <a:extLst>
              <a:ext uri="{FF2B5EF4-FFF2-40B4-BE49-F238E27FC236}">
                <a16:creationId xmlns:a16="http://schemas.microsoft.com/office/drawing/2014/main" id="{A1DAD763-9AE3-06DB-F5F0-8A67F920F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326" y="850742"/>
            <a:ext cx="2166937" cy="1441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asellaDiTesto 5125">
            <a:extLst>
              <a:ext uri="{FF2B5EF4-FFF2-40B4-BE49-F238E27FC236}">
                <a16:creationId xmlns:a16="http://schemas.microsoft.com/office/drawing/2014/main" id="{93405B32-D63A-F6F3-D952-059EE3645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3105" y="2273286"/>
            <a:ext cx="13065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it-IT" altLang="it-IT" sz="1800" dirty="0">
                <a:latin typeface="Comic Sans MS" panose="030F0702030302020204" pitchFamily="66" charset="0"/>
              </a:rPr>
              <a:t>Boca</a:t>
            </a:r>
          </a:p>
        </p:txBody>
      </p:sp>
    </p:spTree>
    <p:extLst>
      <p:ext uri="{BB962C8B-B14F-4D97-AF65-F5344CB8AC3E}">
        <p14:creationId xmlns:p14="http://schemas.microsoft.com/office/powerpoint/2010/main" val="1879811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Immagine che contiene aria aperta, cielo, collina, montagna&#10;&#10;Descrizione generata automaticamente">
            <a:extLst>
              <a:ext uri="{FF2B5EF4-FFF2-40B4-BE49-F238E27FC236}">
                <a16:creationId xmlns:a16="http://schemas.microsoft.com/office/drawing/2014/main" id="{A73D01BD-1CCF-B811-721B-15EA6DDBD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475" y="288830"/>
            <a:ext cx="11165049" cy="6280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425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74B5636-AD8E-AA00-3E29-DB2A7E1101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B0102767-2A2E-87DD-8CA0-6ACCE7297D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5" name="Immagine 4" descr="Immagine che contiene dipinto, cielo, albero, paesaggio&#10;&#10;Descrizione generata automaticamente">
            <a:extLst>
              <a:ext uri="{FF2B5EF4-FFF2-40B4-BE49-F238E27FC236}">
                <a16:creationId xmlns:a16="http://schemas.microsoft.com/office/drawing/2014/main" id="{CCBD62D8-BF45-E64D-7204-AFB8F222FD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18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data 3"/>
          <p:cNvSpPr txBox="1">
            <a:spLocks noGrp="1"/>
          </p:cNvSpPr>
          <p:nvPr/>
        </p:nvSpPr>
        <p:spPr>
          <a:xfrm>
            <a:off x="1981200" y="6356351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it-IT" sz="1200" dirty="0">
                <a:solidFill>
                  <a:schemeClr val="tx1">
                    <a:tint val="75000"/>
                  </a:schemeClr>
                </a:solidFill>
              </a:rPr>
              <a:t>28 aprile 2018</a:t>
            </a:r>
          </a:p>
        </p:txBody>
      </p:sp>
      <p:graphicFrame>
        <p:nvGraphicFramePr>
          <p:cNvPr id="415747" name="Object 3"/>
          <p:cNvGraphicFramePr>
            <a:graphicFrameLocks noGrp="1" noChangeAspect="1"/>
          </p:cNvGraphicFramePr>
          <p:nvPr>
            <p:ph type="body" idx="4294967295"/>
          </p:nvPr>
        </p:nvGraphicFramePr>
        <p:xfrm>
          <a:off x="1524000" y="1398588"/>
          <a:ext cx="3873500" cy="5459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Fotografia Photo Editor" r:id="rId2" imgW="19161905" imgH="27000000" progId="">
                  <p:embed/>
                </p:oleObj>
              </mc:Choice>
              <mc:Fallback>
                <p:oleObj name="Fotografia Photo Editor" r:id="rId2" imgW="19161905" imgH="27000000" progId="">
                  <p:embed/>
                  <p:pic>
                    <p:nvPicPr>
                      <p:cNvPr id="41574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398588"/>
                        <a:ext cx="3873500" cy="5459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5748" name="Text Box 5"/>
          <p:cNvSpPr txBox="1">
            <a:spLocks noChangeArrowheads="1"/>
          </p:cNvSpPr>
          <p:nvPr/>
        </p:nvSpPr>
        <p:spPr bwMode="auto">
          <a:xfrm>
            <a:off x="5848350" y="1643064"/>
            <a:ext cx="4381500" cy="447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2400" b="1" dirty="0">
                <a:solidFill>
                  <a:srgbClr val="669900"/>
                </a:solidFill>
                <a:latin typeface="Calibri" pitchFamily="34" charset="0"/>
              </a:rPr>
              <a:t>ISPRA    ARPA 	Piemonte ed Emilia Romagna</a:t>
            </a:r>
          </a:p>
          <a:p>
            <a:pPr>
              <a:spcBef>
                <a:spcPct val="50000"/>
              </a:spcBef>
            </a:pPr>
            <a:r>
              <a:rPr lang="it-IT" sz="2400" b="1" dirty="0">
                <a:solidFill>
                  <a:srgbClr val="669900"/>
                </a:solidFill>
                <a:latin typeface="Calibri" pitchFamily="34" charset="0"/>
              </a:rPr>
              <a:t>Regione Piemonte</a:t>
            </a:r>
          </a:p>
          <a:p>
            <a:pPr>
              <a:spcBef>
                <a:spcPct val="50000"/>
              </a:spcBef>
            </a:pPr>
            <a:r>
              <a:rPr lang="it-IT" altLang="it-IT" sz="2400" b="1" dirty="0">
                <a:solidFill>
                  <a:srgbClr val="669900"/>
                </a:solidFill>
                <a:latin typeface="Calibri" pitchFamily="34" charset="0"/>
              </a:rPr>
              <a:t>C.N.R. – Istituto per la Protezione Sostenibile delle Piante</a:t>
            </a:r>
          </a:p>
          <a:p>
            <a:pPr>
              <a:spcBef>
                <a:spcPct val="50000"/>
              </a:spcBef>
            </a:pPr>
            <a:r>
              <a:rPr lang="it-IT" sz="2400" b="1" dirty="0">
                <a:solidFill>
                  <a:srgbClr val="669900"/>
                </a:solidFill>
                <a:latin typeface="Calibri" pitchFamily="34" charset="0"/>
              </a:rPr>
              <a:t>Sardegna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it-IT" dirty="0">
                <a:latin typeface="Calibri" pitchFamily="34" charset="0"/>
              </a:rPr>
              <a:t> ISPA - CNR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it-IT" dirty="0">
                <a:latin typeface="Calibri" pitchFamily="34" charset="0"/>
              </a:rPr>
              <a:t> Università degli Studi di Sassari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it-IT" dirty="0">
              <a:latin typeface="Calibri" pitchFamily="34" charset="0"/>
            </a:endParaRPr>
          </a:p>
        </p:txBody>
      </p:sp>
      <p:sp>
        <p:nvSpPr>
          <p:cNvPr id="415749" name="Rettangolo 5"/>
          <p:cNvSpPr>
            <a:spLocks noChangeArrowheads="1"/>
          </p:cNvSpPr>
          <p:nvPr/>
        </p:nvSpPr>
        <p:spPr bwMode="auto">
          <a:xfrm>
            <a:off x="889000" y="0"/>
            <a:ext cx="9918700" cy="1597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ts val="4000"/>
              </a:lnSpc>
            </a:pPr>
            <a:r>
              <a:rPr lang="it-IT" sz="2800" b="1" i="1" dirty="0">
                <a:solidFill>
                  <a:srgbClr val="769E21"/>
                </a:solidFill>
                <a:latin typeface="Calibri" pitchFamily="34" charset="0"/>
                <a:cs typeface="Times New Roman" pitchFamily="18" charset="0"/>
              </a:rPr>
              <a:t>“Frutti dimenticati e biodiversità recuperata”</a:t>
            </a:r>
          </a:p>
          <a:p>
            <a:pPr algn="ctr">
              <a:lnSpc>
                <a:spcPts val="4000"/>
              </a:lnSpc>
            </a:pPr>
            <a:r>
              <a:rPr lang="it-IT" sz="2000" b="1" dirty="0">
                <a:solidFill>
                  <a:srgbClr val="769E21"/>
                </a:solidFill>
                <a:latin typeface="Calibri" pitchFamily="34" charset="0"/>
                <a:cs typeface="Times New Roman" pitchFamily="18" charset="0"/>
              </a:rPr>
              <a:t> Collana nazionale sul germoplasma viticolo. Volume dedicato a Piemonte e Sardegna </a:t>
            </a:r>
          </a:p>
          <a:p>
            <a:pPr algn="ctr">
              <a:lnSpc>
                <a:spcPts val="4000"/>
              </a:lnSpc>
            </a:pPr>
            <a:endParaRPr lang="it-IT" sz="2800" b="1" dirty="0">
              <a:solidFill>
                <a:srgbClr val="769E21"/>
              </a:solidFill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415750" name="Text Box 5"/>
          <p:cNvSpPr txBox="1">
            <a:spLocks noChangeArrowheads="1"/>
          </p:cNvSpPr>
          <p:nvPr/>
        </p:nvSpPr>
        <p:spPr bwMode="auto">
          <a:xfrm>
            <a:off x="5524501" y="5857876"/>
            <a:ext cx="4829175" cy="584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1600">
                <a:latin typeface="Calibri" pitchFamily="34" charset="0"/>
                <a:hlinkClick r:id="rId4"/>
              </a:rPr>
              <a:t>http://www.isprambiente.gov.it/files/pubblicazioni/quaderni/natura-e-biodiversita/files/Quad_NB_7_15.pdf</a:t>
            </a:r>
            <a:endParaRPr lang="it-IT" sz="1600">
              <a:latin typeface="Calibri" pitchFamily="34" charset="0"/>
            </a:endParaRPr>
          </a:p>
        </p:txBody>
      </p:sp>
      <p:pic>
        <p:nvPicPr>
          <p:cNvPr id="2" name="Picture 9">
            <a:extLst>
              <a:ext uri="{FF2B5EF4-FFF2-40B4-BE49-F238E27FC236}">
                <a16:creationId xmlns:a16="http://schemas.microsoft.com/office/drawing/2014/main" id="{F40F15D7-6382-C43C-2BC5-34114CB67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6056312"/>
            <a:ext cx="1603376" cy="80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009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Immagine 1" descr="IMG-20190427-WA0010.jpg">
            <a:extLst>
              <a:ext uri="{FF2B5EF4-FFF2-40B4-BE49-F238E27FC236}">
                <a16:creationId xmlns:a16="http://schemas.microsoft.com/office/drawing/2014/main" id="{2FA766A1-24DC-D6ED-0C29-DAB9B12A2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5540"/>
            <a:ext cx="5835486" cy="3282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Immagine 1" descr="IMG_20180814_174942.jpg">
            <a:extLst>
              <a:ext uri="{FF2B5EF4-FFF2-40B4-BE49-F238E27FC236}">
                <a16:creationId xmlns:a16="http://schemas.microsoft.com/office/drawing/2014/main" id="{C5DF3096-770D-681C-AA48-38C53A650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116" y="3195669"/>
            <a:ext cx="4908884" cy="368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magine 1" descr="IMG_20180814_120448.jpg">
            <a:extLst>
              <a:ext uri="{FF2B5EF4-FFF2-40B4-BE49-F238E27FC236}">
                <a16:creationId xmlns:a16="http://schemas.microsoft.com/office/drawing/2014/main" id="{66DA13AC-223A-6AFC-3BBC-B284AD1E8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36" y="409527"/>
            <a:ext cx="2996532" cy="3995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magine 2">
            <a:extLst>
              <a:ext uri="{FF2B5EF4-FFF2-40B4-BE49-F238E27FC236}">
                <a16:creationId xmlns:a16="http://schemas.microsoft.com/office/drawing/2014/main" id="{7B501541-29C4-D631-946A-A22AE82EF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490" y="-31994"/>
            <a:ext cx="4639510" cy="2609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e 4">
            <a:extLst>
              <a:ext uri="{FF2B5EF4-FFF2-40B4-BE49-F238E27FC236}">
                <a16:creationId xmlns:a16="http://schemas.microsoft.com/office/drawing/2014/main" id="{8E1E8162-AA08-89A5-DC4F-724D92BA640C}"/>
              </a:ext>
            </a:extLst>
          </p:cNvPr>
          <p:cNvSpPr/>
          <p:nvPr/>
        </p:nvSpPr>
        <p:spPr>
          <a:xfrm>
            <a:off x="9357060" y="3874420"/>
            <a:ext cx="1455319" cy="9863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it-IT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6" name="Text Box 7">
            <a:extLst>
              <a:ext uri="{FF2B5EF4-FFF2-40B4-BE49-F238E27FC236}">
                <a16:creationId xmlns:a16="http://schemas.microsoft.com/office/drawing/2014/main" id="{BDCE2AF1-3074-959C-035D-5DA38C4C0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2918" y="2577730"/>
            <a:ext cx="514115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it-IT" sz="2800" b="1" dirty="0">
                <a:latin typeface="Comic Sans MS" pitchFamily="66" charset="0"/>
              </a:rPr>
              <a:t>Biodiversità: livello specifico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F292C17-07E5-55A4-C665-11A505CA6CC8}"/>
              </a:ext>
            </a:extLst>
          </p:cNvPr>
          <p:cNvSpPr txBox="1"/>
          <p:nvPr/>
        </p:nvSpPr>
        <p:spPr>
          <a:xfrm>
            <a:off x="124829" y="40195"/>
            <a:ext cx="184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Ragno vespa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89625A3-0517-3BC5-46E1-4012E6472F7A}"/>
              </a:ext>
            </a:extLst>
          </p:cNvPr>
          <p:cNvSpPr txBox="1"/>
          <p:nvPr/>
        </p:nvSpPr>
        <p:spPr>
          <a:xfrm>
            <a:off x="11245516" y="2807005"/>
            <a:ext cx="1213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Ramarro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27EFB691-7552-3F47-E64F-C3BB19498A21}"/>
              </a:ext>
            </a:extLst>
          </p:cNvPr>
          <p:cNvSpPr txBox="1"/>
          <p:nvPr/>
        </p:nvSpPr>
        <p:spPr>
          <a:xfrm>
            <a:off x="4011697" y="3230090"/>
            <a:ext cx="2691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Nido di Zigolo nero</a:t>
            </a:r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2F9253A7-EDBF-EDBE-1B3C-8AEF6A32F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140" y="271673"/>
            <a:ext cx="3049971" cy="217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ale 10">
            <a:extLst>
              <a:ext uri="{FF2B5EF4-FFF2-40B4-BE49-F238E27FC236}">
                <a16:creationId xmlns:a16="http://schemas.microsoft.com/office/drawing/2014/main" id="{9F914582-5966-0626-9E0A-48819A85523E}"/>
              </a:ext>
            </a:extLst>
          </p:cNvPr>
          <p:cNvSpPr/>
          <p:nvPr/>
        </p:nvSpPr>
        <p:spPr>
          <a:xfrm>
            <a:off x="1969671" y="5462135"/>
            <a:ext cx="1455319" cy="9863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it-IT">
              <a:solidFill>
                <a:srgbClr val="FFFFFF"/>
              </a:solidFill>
              <a:latin typeface="Arial"/>
              <a:cs typeface="Arial"/>
            </a:endParaRPr>
          </a:p>
        </p:txBody>
      </p:sp>
      <p:cxnSp>
        <p:nvCxnSpPr>
          <p:cNvPr id="13" name="Connettore 2 12">
            <a:extLst>
              <a:ext uri="{FF2B5EF4-FFF2-40B4-BE49-F238E27FC236}">
                <a16:creationId xmlns:a16="http://schemas.microsoft.com/office/drawing/2014/main" id="{3EDCEFE7-83D7-D2BF-E3FC-E1B41C4127AD}"/>
              </a:ext>
            </a:extLst>
          </p:cNvPr>
          <p:cNvCxnSpPr/>
          <p:nvPr/>
        </p:nvCxnSpPr>
        <p:spPr>
          <a:xfrm flipH="1">
            <a:off x="3162468" y="2448590"/>
            <a:ext cx="1120774" cy="301354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0816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nettore 1 6">
            <a:extLst>
              <a:ext uri="{FF2B5EF4-FFF2-40B4-BE49-F238E27FC236}">
                <a16:creationId xmlns:a16="http://schemas.microsoft.com/office/drawing/2014/main" id="{ED2A6922-1632-E425-37B1-03EE105DA985}"/>
              </a:ext>
            </a:extLst>
          </p:cNvPr>
          <p:cNvCxnSpPr/>
          <p:nvPr/>
        </p:nvCxnSpPr>
        <p:spPr>
          <a:xfrm>
            <a:off x="1774826" y="692150"/>
            <a:ext cx="8569325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32" name="Rectangle 8">
            <a:extLst>
              <a:ext uri="{FF2B5EF4-FFF2-40B4-BE49-F238E27FC236}">
                <a16:creationId xmlns:a16="http://schemas.microsoft.com/office/drawing/2014/main" id="{DFDBA303-C395-A549-520E-356C2788B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188913"/>
            <a:ext cx="254108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it-IT" altLang="it-IT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Flora dei vigneti</a:t>
            </a:r>
            <a:endParaRPr lang="it-IT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cxnSp>
        <p:nvCxnSpPr>
          <p:cNvPr id="11" name="Connettore 1 10">
            <a:extLst>
              <a:ext uri="{FF2B5EF4-FFF2-40B4-BE49-F238E27FC236}">
                <a16:creationId xmlns:a16="http://schemas.microsoft.com/office/drawing/2014/main" id="{242FC980-CCA3-212A-CC30-2F0639E57460}"/>
              </a:ext>
            </a:extLst>
          </p:cNvPr>
          <p:cNvCxnSpPr/>
          <p:nvPr/>
        </p:nvCxnSpPr>
        <p:spPr>
          <a:xfrm>
            <a:off x="1809751" y="714375"/>
            <a:ext cx="8569325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9969" name="Immagine 1" descr="DSC_0326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76" y="811653"/>
            <a:ext cx="9093200" cy="6046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2882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0"/>
    </mc:Choice>
    <mc:Fallback xmlns="">
      <p:transition spd="slow" advTm="4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9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37734"/>
            <a:ext cx="2352674" cy="4182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0994" name="Picture 3" descr="C:\Users\Enrico\Desktop\Piante Vigna\IMG-20190415-WA00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2048" y="1272418"/>
            <a:ext cx="2352675" cy="4182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Immagine 1" descr="IMG-20190425-WA0010.jpg">
            <a:extLst>
              <a:ext uri="{FF2B5EF4-FFF2-40B4-BE49-F238E27FC236}">
                <a16:creationId xmlns:a16="http://schemas.microsoft.com/office/drawing/2014/main" id="{89B69E0B-6E49-6E90-110B-A846762E07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24097" y="1272418"/>
            <a:ext cx="2352674" cy="4182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37AC6CC-0AC8-96DA-D042-48CE8BC46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36145" y="1272418"/>
            <a:ext cx="2352674" cy="4182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magine 3" descr="IMG-20190427-WA0008.jpg">
            <a:extLst>
              <a:ext uri="{FF2B5EF4-FFF2-40B4-BE49-F238E27FC236}">
                <a16:creationId xmlns:a16="http://schemas.microsoft.com/office/drawing/2014/main" id="{8787B989-3442-4676-128A-F207D3083BC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48193" y="1272417"/>
            <a:ext cx="2352675" cy="4182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EE3CBE15-4050-1030-AE82-C372491EDF85}"/>
              </a:ext>
            </a:extLst>
          </p:cNvPr>
          <p:cNvSpPr txBox="1"/>
          <p:nvPr/>
        </p:nvSpPr>
        <p:spPr>
          <a:xfrm>
            <a:off x="203200" y="5765800"/>
            <a:ext cx="127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Saponaria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09C71D2-6E18-DDA0-C291-DB5427EEE1C0}"/>
              </a:ext>
            </a:extLst>
          </p:cNvPr>
          <p:cNvSpPr txBox="1"/>
          <p:nvPr/>
        </p:nvSpPr>
        <p:spPr>
          <a:xfrm>
            <a:off x="2512048" y="5822434"/>
            <a:ext cx="142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Fumaria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89FDF87-BAC2-7721-02C7-2F9655F076FA}"/>
              </a:ext>
            </a:extLst>
          </p:cNvPr>
          <p:cNvSpPr txBox="1"/>
          <p:nvPr/>
        </p:nvSpPr>
        <p:spPr>
          <a:xfrm>
            <a:off x="4973296" y="5765800"/>
            <a:ext cx="180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Barba di becco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0CA655FF-E46A-106C-A98D-485F8984DA95}"/>
              </a:ext>
            </a:extLst>
          </p:cNvPr>
          <p:cNvSpPr txBox="1"/>
          <p:nvPr/>
        </p:nvSpPr>
        <p:spPr>
          <a:xfrm>
            <a:off x="7556500" y="5765800"/>
            <a:ext cx="171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Latte di gallina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9AB1DA07-7E52-C66D-1BBF-82341626209F}"/>
              </a:ext>
            </a:extLst>
          </p:cNvPr>
          <p:cNvSpPr txBox="1"/>
          <p:nvPr/>
        </p:nvSpPr>
        <p:spPr>
          <a:xfrm>
            <a:off x="10048193" y="5765800"/>
            <a:ext cx="171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Cipollaccio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pianta, cielo, Pianta da seme&#10;&#10;Descrizione generata automaticamente">
            <a:extLst>
              <a:ext uri="{FF2B5EF4-FFF2-40B4-BE49-F238E27FC236}">
                <a16:creationId xmlns:a16="http://schemas.microsoft.com/office/drawing/2014/main" id="{AB959E9A-C924-3D3D-A48D-61BD56162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874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585" name="Rectangle 2"/>
          <p:cNvSpPr>
            <a:spLocks noGrp="1"/>
          </p:cNvSpPr>
          <p:nvPr>
            <p:ph type="title" idx="4294967295"/>
          </p:nvPr>
        </p:nvSpPr>
        <p:spPr>
          <a:xfrm>
            <a:off x="140734" y="5790803"/>
            <a:ext cx="4935202" cy="71675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it-IT" sz="2400" dirty="0"/>
              <a:t>5 specie di Orchidee e </a:t>
            </a:r>
            <a:r>
              <a:rPr lang="it-IT" sz="2400" i="1" dirty="0" err="1"/>
              <a:t>Maculinea</a:t>
            </a:r>
            <a:r>
              <a:rPr lang="it-IT" sz="2400" i="1" dirty="0"/>
              <a:t> </a:t>
            </a:r>
            <a:r>
              <a:rPr lang="it-IT" sz="2400" i="1" dirty="0" err="1"/>
              <a:t>arion</a:t>
            </a:r>
            <a:r>
              <a:rPr lang="it-IT" sz="2400" i="1" dirty="0"/>
              <a:t> </a:t>
            </a:r>
            <a:r>
              <a:rPr lang="it-IT" sz="2400" dirty="0"/>
              <a:t>caratteristiche habitat 6210 delle praterie </a:t>
            </a:r>
            <a:r>
              <a:rPr lang="it-IT" sz="2400" dirty="0" err="1"/>
              <a:t>xeriche</a:t>
            </a:r>
            <a:r>
              <a:rPr lang="it-IT" sz="2400" dirty="0"/>
              <a:t> in vigneti di Loazzolo (At)</a:t>
            </a:r>
          </a:p>
        </p:txBody>
      </p:sp>
      <p:pic>
        <p:nvPicPr>
          <p:cNvPr id="323586" name="Picture 4" descr="DSC_022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1" y="0"/>
            <a:ext cx="7096125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3587" name="Picture 4" descr="DSC_007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3860007"/>
            <a:ext cx="4191000" cy="278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3588" name="Picture 4" descr="DSC_006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5169" y="2751336"/>
            <a:ext cx="4297363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72102F7B-3EA4-E4EA-FFFB-FA6932671C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691" y="310591"/>
            <a:ext cx="2731245" cy="2048434"/>
          </a:xfrm>
          <a:prstGeom prst="rect">
            <a:avLst/>
          </a:prstGeom>
        </p:spPr>
      </p:pic>
      <p:sp>
        <p:nvSpPr>
          <p:cNvPr id="3" name="Google Shape;1359;g93261569eb_0_22">
            <a:extLst>
              <a:ext uri="{FF2B5EF4-FFF2-40B4-BE49-F238E27FC236}">
                <a16:creationId xmlns:a16="http://schemas.microsoft.com/office/drawing/2014/main" id="{7C17F071-72DB-35CF-3608-37818F7DBD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5936" y="5184774"/>
            <a:ext cx="1710627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45700" rIns="91425" bIns="45700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sz="900" dirty="0"/>
              <a:t>La presenza di un ricco contingente di orchidee (5 specie in VB2) o di una orchidea rara, se accompagnata da altre specie </a:t>
            </a:r>
            <a:r>
              <a:rPr lang="it-IT" sz="900" dirty="0" err="1"/>
              <a:t>ercacee</a:t>
            </a:r>
            <a:r>
              <a:rPr lang="it-IT" sz="900" dirty="0"/>
              <a:t> dei </a:t>
            </a:r>
            <a:r>
              <a:rPr lang="it-IT" sz="900" i="1" dirty="0" err="1"/>
              <a:t>Festuco-Brometea</a:t>
            </a:r>
            <a:r>
              <a:rPr lang="it-IT" sz="900" dirty="0"/>
              <a:t>, può ricondurre l’habitat del vigneto all’habitat prioritario 6210 “Praterie secche su calcare a </a:t>
            </a:r>
            <a:r>
              <a:rPr lang="it-IT" sz="900" i="1" dirty="0" err="1"/>
              <a:t>Bromus</a:t>
            </a:r>
            <a:r>
              <a:rPr lang="it-IT" sz="900" i="1" dirty="0"/>
              <a:t> </a:t>
            </a:r>
            <a:r>
              <a:rPr lang="it-IT" sz="900" i="1" dirty="0" err="1"/>
              <a:t>erectus</a:t>
            </a:r>
            <a:r>
              <a:rPr lang="it-IT" sz="900" dirty="0"/>
              <a:t>”</a:t>
            </a:r>
            <a:endParaRPr lang="it-IT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2" name="Rectangle 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658142" y="5118101"/>
            <a:ext cx="8675688" cy="45259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it-IT" sz="2200" dirty="0"/>
              <a:t>	</a:t>
            </a:r>
          </a:p>
          <a:p>
            <a:pPr eaLnBrk="1" hangingPunct="1">
              <a:buFont typeface="Wingdings 2" pitchFamily="18" charset="2"/>
              <a:buNone/>
            </a:pPr>
            <a:endParaRPr lang="it-IT" sz="2200" dirty="0"/>
          </a:p>
          <a:p>
            <a:pPr eaLnBrk="1" hangingPunct="1">
              <a:buFont typeface="Wingdings 2" pitchFamily="18" charset="2"/>
              <a:buNone/>
            </a:pPr>
            <a:r>
              <a:rPr lang="it-IT" sz="2000" dirty="0"/>
              <a:t>I vigneti con bordi erbosi a scarpate e piccoli prati magri hanno in media 25% di specie in più rispetto ai vigneti senza. </a:t>
            </a:r>
            <a:r>
              <a:rPr lang="it-IT" sz="2000" u="sng" dirty="0"/>
              <a:t>Foto: vigneti in </a:t>
            </a:r>
            <a:r>
              <a:rPr lang="it-IT" sz="2000" u="sng" dirty="0" err="1"/>
              <a:t>Loghero</a:t>
            </a:r>
            <a:r>
              <a:rPr lang="it-IT" sz="2000" u="sng" dirty="0"/>
              <a:t>, ZSC Boschi e Rocche del Roero</a:t>
            </a:r>
          </a:p>
        </p:txBody>
      </p:sp>
      <p:graphicFrame>
        <p:nvGraphicFramePr>
          <p:cNvPr id="324611" name="Object 7"/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510934956"/>
              </p:ext>
            </p:extLst>
          </p:nvPr>
        </p:nvGraphicFramePr>
        <p:xfrm>
          <a:off x="1565273" y="0"/>
          <a:ext cx="8861427" cy="58832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18366764" imgH="12193702" progId="Word.Document.12">
                  <p:link updateAutomatic="1"/>
                </p:oleObj>
              </mc:Choice>
              <mc:Fallback>
                <p:oleObj name="Document" r:id="rId3" imgW="18366764" imgH="12193702" progId="Word.Document.12">
                  <p:link updateAutomatic="1"/>
                  <p:pic>
                    <p:nvPicPr>
                      <p:cNvPr id="32461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5273" y="0"/>
                        <a:ext cx="8861427" cy="58832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testo, schermata&#10;&#10;Descrizione generata automaticamente">
            <a:extLst>
              <a:ext uri="{FF2B5EF4-FFF2-40B4-BE49-F238E27FC236}">
                <a16:creationId xmlns:a16="http://schemas.microsoft.com/office/drawing/2014/main" id="{893EB155-1E8B-0F38-B434-E2A5B6E58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97053" y="-71594"/>
            <a:ext cx="10179201" cy="7001187"/>
          </a:xfrm>
          <a:prstGeom prst="rect">
            <a:avLst/>
          </a:prstGeom>
        </p:spPr>
      </p:pic>
      <p:pic>
        <p:nvPicPr>
          <p:cNvPr id="2" name="Picture 2" descr="DSCN0690">
            <a:extLst>
              <a:ext uri="{FF2B5EF4-FFF2-40B4-BE49-F238E27FC236}">
                <a16:creationId xmlns:a16="http://schemas.microsoft.com/office/drawing/2014/main" id="{237A92E8-1890-E4A2-601C-71517613C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838107" y="1454727"/>
            <a:ext cx="7431437" cy="5403273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19566A34-CFC6-0EF4-47E6-56DF99C8EF7C}"/>
              </a:ext>
            </a:extLst>
          </p:cNvPr>
          <p:cNvSpPr txBox="1"/>
          <p:nvPr/>
        </p:nvSpPr>
        <p:spPr>
          <a:xfrm>
            <a:off x="3915692" y="53739"/>
            <a:ext cx="8064500" cy="4302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BD0D9"/>
              </a:buClr>
              <a:buSzPct val="95000"/>
              <a:defRPr/>
            </a:pPr>
            <a:r>
              <a:rPr lang="en-US" altLang="it-IT" sz="22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Tahoma" pitchFamily="34" charset="0"/>
              </a:rPr>
              <a:t>Pipistrelli</a:t>
            </a:r>
            <a:r>
              <a:rPr lang="en-US" altLang="it-IT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Tahoma" pitchFamily="34" charset="0"/>
              </a:rPr>
              <a:t> e </a:t>
            </a:r>
            <a:r>
              <a:rPr lang="en-US" altLang="it-IT" sz="22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Tahoma" pitchFamily="34" charset="0"/>
              </a:rPr>
              <a:t>vigneti</a:t>
            </a:r>
            <a:endParaRPr lang="en-US" altLang="it-IT" sz="2200" b="1" dirty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  <a:cs typeface="Tahoma" pitchFamily="34" charset="0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DB38B9FC-A0A5-F80E-7C61-818C731A77BD}"/>
              </a:ext>
            </a:extLst>
          </p:cNvPr>
          <p:cNvSpPr txBox="1"/>
          <p:nvPr/>
        </p:nvSpPr>
        <p:spPr>
          <a:xfrm>
            <a:off x="3915692" y="483951"/>
            <a:ext cx="78052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BD0D9"/>
              </a:buClr>
              <a:buSzPct val="95000"/>
            </a:pPr>
            <a:r>
              <a:rPr lang="it-IT" altLang="it-IT" sz="1800" dirty="0">
                <a:latin typeface="Constantia" pitchFamily="18" charset="0"/>
              </a:rPr>
              <a:t>La matrice ambientale in cui si trovano deve essere caratterizzata da habitat eterogenei ricchi di rifugi e aree di caccia</a:t>
            </a:r>
          </a:p>
        </p:txBody>
      </p:sp>
    </p:spTree>
    <p:extLst>
      <p:ext uri="{BB962C8B-B14F-4D97-AF65-F5344CB8AC3E}">
        <p14:creationId xmlns:p14="http://schemas.microsoft.com/office/powerpoint/2010/main" val="4242095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erba, cielo, Insieme di organismi vegetali&#10;&#10;Descrizione generata automaticamente">
            <a:extLst>
              <a:ext uri="{FF2B5EF4-FFF2-40B4-BE49-F238E27FC236}">
                <a16:creationId xmlns:a16="http://schemas.microsoft.com/office/drawing/2014/main" id="{35C7153D-B528-C171-2AF3-5A2399BB2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DE187B43-68D7-15C4-29FE-CBD8A6FF00E7}"/>
              </a:ext>
            </a:extLst>
          </p:cNvPr>
          <p:cNvSpPr txBox="1"/>
          <p:nvPr/>
        </p:nvSpPr>
        <p:spPr>
          <a:xfrm>
            <a:off x="425116" y="312821"/>
            <a:ext cx="3248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Vigneti di «frontiera» sulle Rocche del Roero</a:t>
            </a:r>
          </a:p>
        </p:txBody>
      </p:sp>
    </p:spTree>
    <p:extLst>
      <p:ext uri="{BB962C8B-B14F-4D97-AF65-F5344CB8AC3E}">
        <p14:creationId xmlns:p14="http://schemas.microsoft.com/office/powerpoint/2010/main" val="1812403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0474" y="1"/>
            <a:ext cx="11658600" cy="117107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it-IT" sz="2400" dirty="0">
                <a:solidFill>
                  <a:srgbClr val="FF0000"/>
                </a:solidFill>
              </a:rPr>
              <a:t>Le </a:t>
            </a:r>
            <a:r>
              <a:rPr lang="it-IT" sz="2400" dirty="0" err="1">
                <a:solidFill>
                  <a:srgbClr val="FF0000"/>
                </a:solidFill>
              </a:rPr>
              <a:t>Riverosse</a:t>
            </a:r>
            <a:r>
              <a:rPr lang="it-IT" sz="2400" dirty="0">
                <a:solidFill>
                  <a:srgbClr val="FF0000"/>
                </a:solidFill>
              </a:rPr>
              <a:t> del </a:t>
            </a:r>
            <a:r>
              <a:rPr lang="it-IT" sz="2400" dirty="0" err="1">
                <a:solidFill>
                  <a:srgbClr val="FF0000"/>
                </a:solidFill>
              </a:rPr>
              <a:t>Bramaterra</a:t>
            </a:r>
            <a:r>
              <a:rPr lang="it-IT" sz="2400" dirty="0">
                <a:solidFill>
                  <a:srgbClr val="FF0000"/>
                </a:solidFill>
              </a:rPr>
              <a:t> </a:t>
            </a:r>
            <a:br>
              <a:rPr lang="it-IT" sz="2400" dirty="0">
                <a:solidFill>
                  <a:srgbClr val="FF0000"/>
                </a:solidFill>
              </a:rPr>
            </a:br>
            <a:r>
              <a:rPr lang="it-IT" sz="2400" dirty="0">
                <a:solidFill>
                  <a:srgbClr val="FF0000"/>
                </a:solidFill>
              </a:rPr>
              <a:t>(</a:t>
            </a:r>
            <a:r>
              <a:rPr lang="it-IT" sz="2400" dirty="0" err="1">
                <a:solidFill>
                  <a:srgbClr val="FF0000"/>
                </a:solidFill>
              </a:rPr>
              <a:t>prealpi</a:t>
            </a:r>
            <a:r>
              <a:rPr lang="it-IT" sz="2400" dirty="0">
                <a:solidFill>
                  <a:srgbClr val="FF0000"/>
                </a:solidFill>
              </a:rPr>
              <a:t> biellesi)</a:t>
            </a:r>
          </a:p>
        </p:txBody>
      </p:sp>
      <p:pic>
        <p:nvPicPr>
          <p:cNvPr id="329730" name="Picture 5" descr="Villadelbosco fot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926" y="1522964"/>
            <a:ext cx="5572125" cy="504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4" descr="IMG_20190208_110709">
            <a:extLst>
              <a:ext uri="{FF2B5EF4-FFF2-40B4-BE49-F238E27FC236}">
                <a16:creationId xmlns:a16="http://schemas.microsoft.com/office/drawing/2014/main" id="{699FE264-5F98-B025-6595-962D2684EC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6059" y="2244190"/>
            <a:ext cx="5763015" cy="432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BBC8049A-AE84-C09F-2AC5-EA294D576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4684" y="36731"/>
            <a:ext cx="2859272" cy="2859272"/>
          </a:xfrm>
          <a:prstGeom prst="rect">
            <a:avLst/>
          </a:prstGeom>
        </p:spPr>
      </p:pic>
      <p:sp>
        <p:nvSpPr>
          <p:cNvPr id="5" name="CasellaDiTesto 5">
            <a:extLst>
              <a:ext uri="{FF2B5EF4-FFF2-40B4-BE49-F238E27FC236}">
                <a16:creationId xmlns:a16="http://schemas.microsoft.com/office/drawing/2014/main" id="{954F313A-4DB1-2E34-D8DD-DA399ECA7E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03230" y="2526115"/>
            <a:ext cx="2071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it-IT" dirty="0">
                <a:solidFill>
                  <a:schemeClr val="bg1"/>
                </a:solidFill>
                <a:latin typeface="Calibri" pitchFamily="34" charset="0"/>
              </a:rPr>
              <a:t>Erica cinerea</a:t>
            </a:r>
          </a:p>
        </p:txBody>
      </p:sp>
      <p:pic>
        <p:nvPicPr>
          <p:cNvPr id="3" name="Picture 4" descr="Macaone">
            <a:extLst>
              <a:ext uri="{FF2B5EF4-FFF2-40B4-BE49-F238E27FC236}">
                <a16:creationId xmlns:a16="http://schemas.microsoft.com/office/drawing/2014/main" id="{0CB2BED1-0C48-23A7-2181-F3BB83C2C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40313" y="291548"/>
            <a:ext cx="2426638" cy="1657350"/>
          </a:xfrm>
          <a:prstGeom prst="rect">
            <a:avLst/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86E83DE8-2010-C76D-FEEA-C9A9FD806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36327" y="291548"/>
            <a:ext cx="2688981" cy="1645686"/>
          </a:xfrm>
          <a:prstGeom prst="rect">
            <a:avLst/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CasellaDiTesto 5">
            <a:extLst>
              <a:ext uri="{FF2B5EF4-FFF2-40B4-BE49-F238E27FC236}">
                <a16:creationId xmlns:a16="http://schemas.microsoft.com/office/drawing/2014/main" id="{BDF5FEA6-31D2-0397-BBD9-0E1CFD289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0334" y="216206"/>
            <a:ext cx="20716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it-IT" dirty="0">
                <a:solidFill>
                  <a:schemeClr val="bg1"/>
                </a:solidFill>
                <a:latin typeface="Calibri" pitchFamily="34" charset="0"/>
              </a:rPr>
              <a:t>Papilio </a:t>
            </a:r>
            <a:r>
              <a:rPr lang="it-IT" dirty="0" err="1">
                <a:solidFill>
                  <a:schemeClr val="bg1"/>
                </a:solidFill>
                <a:latin typeface="Calibri" pitchFamily="34" charset="0"/>
              </a:rPr>
              <a:t>machaon</a:t>
            </a:r>
            <a:endParaRPr lang="it-IT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CasellaDiTesto 5">
            <a:extLst>
              <a:ext uri="{FF2B5EF4-FFF2-40B4-BE49-F238E27FC236}">
                <a16:creationId xmlns:a16="http://schemas.microsoft.com/office/drawing/2014/main" id="{FE442DA5-483E-6F1C-CA2B-69DC28A29A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9980" y="216206"/>
            <a:ext cx="20716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it-IT" dirty="0" err="1">
                <a:solidFill>
                  <a:schemeClr val="bg1"/>
                </a:solidFill>
                <a:latin typeface="Calibri" pitchFamily="34" charset="0"/>
              </a:rPr>
              <a:t>Iphiclides</a:t>
            </a:r>
            <a:r>
              <a:rPr lang="it-IT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it-IT" dirty="0" err="1">
                <a:solidFill>
                  <a:schemeClr val="bg1"/>
                </a:solidFill>
                <a:latin typeface="Calibri" pitchFamily="34" charset="0"/>
              </a:rPr>
              <a:t>podalirius</a:t>
            </a:r>
            <a:endParaRPr lang="it-IT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6" name="CasellaDiTesto 4"/>
          <p:cNvSpPr txBox="1">
            <a:spLocks noChangeArrowheads="1"/>
          </p:cNvSpPr>
          <p:nvPr/>
        </p:nvSpPr>
        <p:spPr bwMode="auto">
          <a:xfrm>
            <a:off x="8234169" y="4461550"/>
            <a:ext cx="3957831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it-IT" dirty="0">
                <a:latin typeface="Calibri" pitchFamily="34" charset="0"/>
              </a:rPr>
              <a:t>Muretti a secco e tumuli di spietramento, antica pratica della viticoltura europea, offrendo rifugio a diversi vertebrati e invertebrati sono elementi per la definizione dei vigneti come HNVF (Aree agricole di alto valore naturale). Vigneti a Lessona (BI)</a:t>
            </a:r>
          </a:p>
        </p:txBody>
      </p:sp>
      <p:pic>
        <p:nvPicPr>
          <p:cNvPr id="4" name="Picture 4" descr="TOR-D0-P3-01_20170609172619_001">
            <a:extLst>
              <a:ext uri="{FF2B5EF4-FFF2-40B4-BE49-F238E27FC236}">
                <a16:creationId xmlns:a16="http://schemas.microsoft.com/office/drawing/2014/main" id="{65137ABE-AA3E-B7CB-4E60-727ED5F32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8495" y="4128294"/>
            <a:ext cx="5515674" cy="3878264"/>
          </a:xfrm>
          <a:prstGeom prst="rect">
            <a:avLst/>
          </a:prstGeom>
          <a:noFill/>
        </p:spPr>
      </p:pic>
      <p:pic>
        <p:nvPicPr>
          <p:cNvPr id="5" name="Picture 4" descr="DSC_020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413806" y="3739359"/>
            <a:ext cx="4690144" cy="3118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DSC_0212">
            <a:extLst>
              <a:ext uri="{FF2B5EF4-FFF2-40B4-BE49-F238E27FC236}">
                <a16:creationId xmlns:a16="http://schemas.microsoft.com/office/drawing/2014/main" id="{EDF12C05-189C-51AC-3EAA-0D2EFCA14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664" y="49277"/>
            <a:ext cx="5842000" cy="38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TOR-D0-P3-01_20170609173943_001">
            <a:extLst>
              <a:ext uri="{FF2B5EF4-FFF2-40B4-BE49-F238E27FC236}">
                <a16:creationId xmlns:a16="http://schemas.microsoft.com/office/drawing/2014/main" id="{0AAFD207-796F-0B59-44F1-36EFD31195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60000">
            <a:off x="-2658583" y="-401861"/>
            <a:ext cx="5784759" cy="40910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static.ddmcdn.com/gif/blogs/dnews-files-2014-01-soil-dwellers-dna-may-change-as-planet-warms-140117-670x440-jpg.jpg">
            <a:extLst>
              <a:ext uri="{FF2B5EF4-FFF2-40B4-BE49-F238E27FC236}">
                <a16:creationId xmlns:a16="http://schemas.microsoft.com/office/drawing/2014/main" id="{FC51ABC8-095F-B853-47F6-3DE1584F2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542"/>
            <a:ext cx="68849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3" name="Text Box 3">
            <a:extLst>
              <a:ext uri="{FF2B5EF4-FFF2-40B4-BE49-F238E27FC236}">
                <a16:creationId xmlns:a16="http://schemas.microsoft.com/office/drawing/2014/main" id="{6841EEBC-AFE5-EF92-18DC-3FD24146D9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088" y="56216"/>
            <a:ext cx="3187700" cy="253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it-IT" altLang="it-IT" sz="2000" dirty="0">
                <a:latin typeface="Tahoma" panose="020B0604030504040204" pitchFamily="34" charset="0"/>
                <a:cs typeface="Tahoma" panose="020B0604030504040204" pitchFamily="34" charset="0"/>
              </a:rPr>
              <a:t>Il suolo nasconde un numero straordinario di forme di vita, un’intricata rete di interazioni che coinvolge un’enorme quantità di biomassa vivente, oltre 3000 Kg/ha in un suolo agricolo.  </a:t>
            </a:r>
          </a:p>
        </p:txBody>
      </p:sp>
      <p:pic>
        <p:nvPicPr>
          <p:cNvPr id="4" name="Picture 4" descr="'On the origin of nematodes' -- A phylogenetic tree of the world’s most numerous group of animals">
            <a:extLst>
              <a:ext uri="{FF2B5EF4-FFF2-40B4-BE49-F238E27FC236}">
                <a16:creationId xmlns:a16="http://schemas.microsoft.com/office/drawing/2014/main" id="{FADA62F3-F307-D273-3CA6-8EC774E81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3088" y="3172950"/>
            <a:ext cx="2217086" cy="19442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605" name="Rettangolo 4">
            <a:extLst>
              <a:ext uri="{FF2B5EF4-FFF2-40B4-BE49-F238E27FC236}">
                <a16:creationId xmlns:a16="http://schemas.microsoft.com/office/drawing/2014/main" id="{D969476E-1E2F-58B0-1135-47A44A426B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9956" y="2586691"/>
            <a:ext cx="68214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Char char="•"/>
            </a:pPr>
            <a:r>
              <a:rPr lang="it-IT" altLang="it-IT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it-IT" altLang="it-IT" sz="2000" dirty="0">
                <a:latin typeface="Tahoma" panose="020B0604030504040204" pitchFamily="34" charset="0"/>
                <a:cs typeface="Tahoma" panose="020B0604030504040204" pitchFamily="34" charset="0"/>
              </a:rPr>
              <a:t>In </a:t>
            </a:r>
            <a:r>
              <a:rPr lang="it-IT" altLang="it-IT" sz="28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1g</a:t>
            </a:r>
            <a:r>
              <a:rPr lang="it-IT" altLang="it-IT" sz="2000" dirty="0">
                <a:latin typeface="Tahoma" panose="020B0604030504040204" pitchFamily="34" charset="0"/>
                <a:cs typeface="Tahoma" panose="020B0604030504040204" pitchFamily="34" charset="0"/>
              </a:rPr>
              <a:t> di suolo ci sono circa </a:t>
            </a:r>
            <a:r>
              <a:rPr lang="it-IT" altLang="it-IT" sz="2000" b="1" u="sng" dirty="0">
                <a:latin typeface="Tahoma" panose="020B0604030504040204" pitchFamily="34" charset="0"/>
                <a:cs typeface="Tahoma" panose="020B0604030504040204" pitchFamily="34" charset="0"/>
              </a:rPr>
              <a:t>10</a:t>
            </a:r>
            <a:r>
              <a:rPr lang="it-IT" altLang="it-IT" sz="2000" b="1" u="sng" baseline="30000" dirty="0">
                <a:latin typeface="Tahoma" panose="020B0604030504040204" pitchFamily="34" charset="0"/>
                <a:cs typeface="Tahoma" panose="020B0604030504040204" pitchFamily="34" charset="0"/>
              </a:rPr>
              <a:t>9</a:t>
            </a:r>
            <a:r>
              <a:rPr lang="it-IT" altLang="it-IT" sz="2000" b="1" u="sng" dirty="0">
                <a:latin typeface="Tahoma" panose="020B0604030504040204" pitchFamily="34" charset="0"/>
                <a:cs typeface="Tahoma" panose="020B0604030504040204" pitchFamily="34" charset="0"/>
              </a:rPr>
              <a:t> batteri</a:t>
            </a:r>
            <a:r>
              <a:rPr lang="it-IT" altLang="it-IT" sz="2000" dirty="0"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it-IT" altLang="it-IT" sz="24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 miliardo</a:t>
            </a:r>
            <a:r>
              <a:rPr lang="it-IT" altLang="it-IT" sz="2000" dirty="0">
                <a:latin typeface="Tahoma" panose="020B0604030504040204" pitchFamily="34" charset="0"/>
                <a:cs typeface="Tahoma" panose="020B0604030504040204" pitchFamily="34" charset="0"/>
              </a:rPr>
              <a:t>!</a:t>
            </a:r>
          </a:p>
        </p:txBody>
      </p:sp>
      <p:pic>
        <p:nvPicPr>
          <p:cNvPr id="2" name="Immagine 2">
            <a:extLst>
              <a:ext uri="{FF2B5EF4-FFF2-40B4-BE49-F238E27FC236}">
                <a16:creationId xmlns:a16="http://schemas.microsoft.com/office/drawing/2014/main" id="{2A0D8E64-BE8F-37A6-1251-E25C5AAE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620" y="746547"/>
            <a:ext cx="5307380" cy="6080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magine 3" descr="Immagine che contiene animale&#10;&#10;Descrizione generata con affidabilità molto elevata">
            <a:extLst>
              <a:ext uri="{FF2B5EF4-FFF2-40B4-BE49-F238E27FC236}">
                <a16:creationId xmlns:a16="http://schemas.microsoft.com/office/drawing/2014/main" id="{5A531117-A221-E7A9-B7B2-5AC6A30883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41" r="32553" b="-2"/>
          <a:stretch>
            <a:fillRect/>
          </a:stretch>
        </p:blipFill>
        <p:spPr bwMode="auto">
          <a:xfrm>
            <a:off x="1925711" y="4859593"/>
            <a:ext cx="1646209" cy="185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B99AF161-B27F-A4BA-7D38-589EF9CECD57}"/>
              </a:ext>
            </a:extLst>
          </p:cNvPr>
          <p:cNvCxnSpPr>
            <a:cxnSpLocks/>
          </p:cNvCxnSpPr>
          <p:nvPr/>
        </p:nvCxnSpPr>
        <p:spPr>
          <a:xfrm flipH="1">
            <a:off x="3571920" y="6315252"/>
            <a:ext cx="33909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31516B03-5187-D879-B333-D866DE699E7A}"/>
              </a:ext>
            </a:extLst>
          </p:cNvPr>
          <p:cNvSpPr txBox="1"/>
          <p:nvPr/>
        </p:nvSpPr>
        <p:spPr>
          <a:xfrm>
            <a:off x="7028076" y="-30542"/>
            <a:ext cx="5163924" cy="9638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70000"/>
              </a:lnSpc>
              <a:spcAft>
                <a:spcPts val="600"/>
              </a:spcAft>
            </a:pP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L’interazione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tra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il microbiota </a:t>
            </a:r>
            <a:r>
              <a:rPr lang="en-US" altLang="it-IT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del </a:t>
            </a:r>
            <a:r>
              <a:rPr lang="en-US" altLang="it-IT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suolo</a:t>
            </a:r>
            <a:r>
              <a:rPr lang="en-US" altLang="it-IT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e le </a:t>
            </a:r>
            <a:r>
              <a:rPr lang="en-US" altLang="it-IT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radici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consente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di </a:t>
            </a: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rendere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efficienti</a:t>
            </a:r>
            <a:r>
              <a:rPr lang="en-US" altLang="it-IT" sz="1800" dirty="0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le </a:t>
            </a:r>
            <a:r>
              <a:rPr lang="en-US" altLang="it-IT" sz="1800" dirty="0" err="1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piante</a:t>
            </a:r>
            <a:endParaRPr lang="en-US" altLang="it-IT" sz="1800" dirty="0">
              <a:solidFill>
                <a:srgbClr val="00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025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0"/>
    </mc:Choice>
    <mc:Fallback xmlns="">
      <p:transition spd="slow" advTm="4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D4DAFB25-D34D-8458-0E6A-1A988CCB2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2887" y="346319"/>
            <a:ext cx="7879113" cy="6393962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3090ABAE-D329-E700-B729-1CE2D7A38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36" y="346319"/>
            <a:ext cx="7994484" cy="3382039"/>
          </a:xfrm>
          <a:prstGeom prst="rect">
            <a:avLst/>
          </a:prstGeom>
        </p:spPr>
      </p:pic>
      <p:pic>
        <p:nvPicPr>
          <p:cNvPr id="4" name="Immagine 4">
            <a:extLst>
              <a:ext uri="{FF2B5EF4-FFF2-40B4-BE49-F238E27FC236}">
                <a16:creationId xmlns:a16="http://schemas.microsoft.com/office/drawing/2014/main" id="{E940D70A-F92C-26A2-B52B-D00F5C20A7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58" y="3937561"/>
            <a:ext cx="4110042" cy="2574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Google Shape;824;g9326156282_0_42">
            <a:extLst>
              <a:ext uri="{FF2B5EF4-FFF2-40B4-BE49-F238E27FC236}">
                <a16:creationId xmlns:a16="http://schemas.microsoft.com/office/drawing/2014/main" id="{B70206DB-0552-D9FE-AF5E-5D99C6DA6430}"/>
              </a:ext>
            </a:extLst>
          </p:cNvPr>
          <p:cNvSpPr txBox="1">
            <a:spLocks/>
          </p:cNvSpPr>
          <p:nvPr/>
        </p:nvSpPr>
        <p:spPr>
          <a:xfrm>
            <a:off x="2393704" y="112496"/>
            <a:ext cx="6305550" cy="500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888888"/>
              </a:buClr>
              <a:buSzPts val="3200"/>
              <a:buFont typeface="Arial" panose="020B0604020202020204" pitchFamily="34" charset="0"/>
              <a:buNone/>
            </a:pPr>
            <a:r>
              <a:rPr lang="it-IT" b="1" dirty="0">
                <a:solidFill>
                  <a:srgbClr val="CC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PEDOFAUNA E VIGNETI</a:t>
            </a:r>
            <a:endParaRPr lang="it-IT" sz="2400" b="1" dirty="0">
              <a:latin typeface="Calibri" pitchFamily="34" charset="0"/>
              <a:cs typeface="Arial" charset="0"/>
              <a:sym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87022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asellaDiTesto 4">
            <a:extLst>
              <a:ext uri="{FF2B5EF4-FFF2-40B4-BE49-F238E27FC236}">
                <a16:creationId xmlns:a16="http://schemas.microsoft.com/office/drawing/2014/main" id="{C2727E93-3E41-A0E4-9388-6E55D8B701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4738" y="239713"/>
            <a:ext cx="6172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it-IT" altLang="it-IT" sz="1800"/>
          </a:p>
        </p:txBody>
      </p:sp>
      <p:pic>
        <p:nvPicPr>
          <p:cNvPr id="15363" name="Immagine 8" descr="logoISPRA_SNPA.png">
            <a:extLst>
              <a:ext uri="{FF2B5EF4-FFF2-40B4-BE49-F238E27FC236}">
                <a16:creationId xmlns:a16="http://schemas.microsoft.com/office/drawing/2014/main" id="{D46B064A-0D44-5435-D675-63DFCC6ED4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52" y="764501"/>
            <a:ext cx="2816263" cy="920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C2FFC611-10F1-F936-80DB-25949F2311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2356" y="239713"/>
            <a:ext cx="4571999" cy="6531751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5365" name="Rettangolo 10">
            <a:extLst>
              <a:ext uri="{FF2B5EF4-FFF2-40B4-BE49-F238E27FC236}">
                <a16:creationId xmlns:a16="http://schemas.microsoft.com/office/drawing/2014/main" id="{0DA35C46-F183-098A-BB74-379E3F5D2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580" y="5273787"/>
            <a:ext cx="45720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>
                <a:solidFill>
                  <a:srgbClr val="002060"/>
                </a:solidFill>
              </a:rPr>
              <a:t>https://www.isprambiente.gov.it/it/pubblicazioni/rapporti/rapporto-330-2020-web-12-01-2021-rid-1.pdf</a:t>
            </a:r>
          </a:p>
        </p:txBody>
      </p:sp>
      <p:sp>
        <p:nvSpPr>
          <p:cNvPr id="15366" name="CasellaDiTesto 11">
            <a:extLst>
              <a:ext uri="{FF2B5EF4-FFF2-40B4-BE49-F238E27FC236}">
                <a16:creationId xmlns:a16="http://schemas.microsoft.com/office/drawing/2014/main" id="{7723BCB9-036F-BA7B-1D86-9AB4C13013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999" y="1927166"/>
            <a:ext cx="690987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/>
              <a:t>-Analisi effetti su specie e habitat di diversi regimi di distribuzione fitosanitari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/>
              <a:t>-Test di buone pratiche in risaie e vigneti del Piemonte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/>
              <a:t>- Messa a punto di bioindicatori per il monitoraggio del PAN: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C3A403A-3C11-1701-B4B5-6C7220C135CC}"/>
              </a:ext>
            </a:extLst>
          </p:cNvPr>
          <p:cNvSpPr txBox="1"/>
          <p:nvPr/>
        </p:nvSpPr>
        <p:spPr>
          <a:xfrm>
            <a:off x="230773" y="19003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Coordinamento tecnico-scientifico: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68E7D670-84EE-EAAF-BC17-C9957A98A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42682" y="3254845"/>
            <a:ext cx="1223962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A16746FE-F982-0389-FF90-9CEE20B50903}"/>
              </a:ext>
            </a:extLst>
          </p:cNvPr>
          <p:cNvSpPr txBox="1"/>
          <p:nvPr/>
        </p:nvSpPr>
        <p:spPr>
          <a:xfrm>
            <a:off x="3927938" y="3224044"/>
            <a:ext cx="24791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b="1" i="1" dirty="0">
                <a:latin typeface="Book Antiqua" panose="02040602050305030304" pitchFamily="18" charset="0"/>
                <a:cs typeface="Arial" pitchFamily="34" charset="0"/>
              </a:rPr>
              <a:t>Università di Torino Dipartimento di Scienze della Vita e Biologia dei Sistemi</a:t>
            </a:r>
            <a:endParaRPr lang="it-IT" dirty="0"/>
          </a:p>
        </p:txBody>
      </p:sp>
      <p:pic>
        <p:nvPicPr>
          <p:cNvPr id="9" name="Picture 8" descr="logo">
            <a:extLst>
              <a:ext uri="{FF2B5EF4-FFF2-40B4-BE49-F238E27FC236}">
                <a16:creationId xmlns:a16="http://schemas.microsoft.com/office/drawing/2014/main" id="{2618F954-C430-9BA5-D65B-5BB16A114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1580" y="3457003"/>
            <a:ext cx="1587500" cy="73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Immagine 2">
            <a:extLst>
              <a:ext uri="{FF2B5EF4-FFF2-40B4-BE49-F238E27FC236}">
                <a16:creationId xmlns:a16="http://schemas.microsoft.com/office/drawing/2014/main" id="{9F374B92-D7A4-90A8-0825-55CB03F5F1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680" y="363987"/>
            <a:ext cx="2119801" cy="1495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Google Shape;1063;g945b7535d4_0_0"/>
          <p:cNvSpPr txBox="1">
            <a:spLocks noGrp="1"/>
          </p:cNvSpPr>
          <p:nvPr>
            <p:ph type="ctrTitle" idx="4294967295"/>
          </p:nvPr>
        </p:nvSpPr>
        <p:spPr>
          <a:xfrm>
            <a:off x="2084388" y="661989"/>
            <a:ext cx="7772400" cy="955675"/>
          </a:xfrm>
        </p:spPr>
        <p:txBody>
          <a:bodyPr/>
          <a:lstStyle/>
          <a:p>
            <a:pPr algn="ctr" eaLnBrk="1" hangingPunct="1">
              <a:buSzPts val="4400"/>
              <a:buFont typeface="Calibri" pitchFamily="34" charset="0"/>
              <a:buNone/>
            </a:pPr>
            <a:r>
              <a:rPr lang="it-IT" sz="2900">
                <a:latin typeface="Calibri" pitchFamily="34" charset="0"/>
                <a:cs typeface="Arial" charset="0"/>
                <a:sym typeface="Calibri" pitchFamily="34" charset="0"/>
              </a:rPr>
              <a:t>INDICATORI CONSIDERATI E METODI DI CAMPIONAMENTO - </a:t>
            </a:r>
            <a:r>
              <a:rPr lang="it-IT" sz="2900">
                <a:solidFill>
                  <a:srgbClr val="C0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VIGNETO</a:t>
            </a:r>
          </a:p>
        </p:txBody>
      </p:sp>
      <p:pic>
        <p:nvPicPr>
          <p:cNvPr id="398339" name="Google Shape;1064;g945b7535d4_0_0"/>
          <p:cNvPicPr preferRelativeResize="0"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64840" y="154783"/>
            <a:ext cx="2797175" cy="237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8340" name="Google Shape;1065;g945b7535d4_0_0"/>
          <p:cNvSpPr txBox="1">
            <a:spLocks noChangeArrowheads="1"/>
          </p:cNvSpPr>
          <p:nvPr/>
        </p:nvSpPr>
        <p:spPr bwMode="auto">
          <a:xfrm>
            <a:off x="276879" y="3666082"/>
            <a:ext cx="2211388" cy="2656386"/>
          </a:xfrm>
          <a:prstGeom prst="rect">
            <a:avLst/>
          </a:prstGeom>
          <a:noFill/>
          <a:ln w="9525">
            <a:solidFill>
              <a:srgbClr val="6AA84F"/>
            </a:solidFill>
            <a:round/>
            <a:headEnd type="none" w="sm" len="sm"/>
            <a:tailEnd type="none" w="sm" len="sm"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- N. di specie totali 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- % specie di pregio, </a:t>
            </a:r>
            <a:r>
              <a:rPr lang="it-IT" dirty="0" err="1">
                <a:latin typeface="Calibri" pitchFamily="34" charset="0"/>
                <a:sym typeface="Calibri" pitchFamily="34" charset="0"/>
              </a:rPr>
              <a:t>Terofite,Emicriptofite</a:t>
            </a:r>
            <a:r>
              <a:rPr lang="it-IT" dirty="0">
                <a:latin typeface="Calibri" pitchFamily="34" charset="0"/>
                <a:sym typeface="Calibri" pitchFamily="34" charset="0"/>
              </a:rPr>
              <a:t>, Infestanti 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- N. di specie  in fioritura utili agli impollinatori lungo il transetto  </a:t>
            </a:r>
            <a:r>
              <a:rPr lang="it-IT" dirty="0" err="1">
                <a:latin typeface="Calibri" pitchFamily="34" charset="0"/>
                <a:sym typeface="Calibri" pitchFamily="34" charset="0"/>
              </a:rPr>
              <a:t>Apodei</a:t>
            </a:r>
            <a:r>
              <a:rPr lang="it-IT" dirty="0">
                <a:latin typeface="Calibri" pitchFamily="34" charset="0"/>
                <a:sym typeface="Calibri" pitchFamily="34" charset="0"/>
              </a:rPr>
              <a:t>/Lepidotteri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endParaRPr lang="it-IT" dirty="0">
              <a:latin typeface="Calibri" pitchFamily="34" charset="0"/>
              <a:sym typeface="Calibri" pitchFamily="34" charset="0"/>
            </a:endParaRPr>
          </a:p>
        </p:txBody>
      </p:sp>
      <p:cxnSp>
        <p:nvCxnSpPr>
          <p:cNvPr id="398341" name="Google Shape;1066;g945b7535d4_0_0"/>
          <p:cNvCxnSpPr>
            <a:cxnSpLocks noChangeShapeType="1"/>
          </p:cNvCxnSpPr>
          <p:nvPr/>
        </p:nvCxnSpPr>
        <p:spPr bwMode="auto">
          <a:xfrm>
            <a:off x="4967288" y="3894139"/>
            <a:ext cx="457200" cy="282575"/>
          </a:xfrm>
          <a:prstGeom prst="straightConnector1">
            <a:avLst/>
          </a:prstGeom>
          <a:noFill/>
          <a:ln w="9525">
            <a:solidFill>
              <a:srgbClr val="3C78D8"/>
            </a:solidFill>
            <a:round/>
            <a:headEnd/>
            <a:tailEnd type="triangle" w="med" len="med"/>
          </a:ln>
        </p:spPr>
      </p:cxnSp>
      <p:pic>
        <p:nvPicPr>
          <p:cNvPr id="398342" name="Google Shape;1068;g945b7535d4_0_0"/>
          <p:cNvPicPr preferRelativeResize="0"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878889" y="4495801"/>
            <a:ext cx="14636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8343" name="Google Shape;1069;g945b7535d4_0_0"/>
          <p:cNvPicPr preferRelativeResize="0"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9" y="2435225"/>
            <a:ext cx="3767137" cy="381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70" name="Google Shape;1070;g945b7535d4_0_0"/>
          <p:cNvCxnSpPr>
            <a:cxnSpLocks/>
          </p:cNvCxnSpPr>
          <p:nvPr/>
        </p:nvCxnSpPr>
        <p:spPr>
          <a:xfrm>
            <a:off x="2465390" y="4973637"/>
            <a:ext cx="2716210" cy="41276"/>
          </a:xfrm>
          <a:prstGeom prst="straightConnector1">
            <a:avLst/>
          </a:prstGeom>
          <a:noFill/>
          <a:ln w="9525" cap="flat" cmpd="sng">
            <a:solidFill>
              <a:schemeClr val="accent3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398345" name="Google Shape;1071;g945b7535d4_0_0"/>
          <p:cNvSpPr txBox="1">
            <a:spLocks noChangeArrowheads="1"/>
          </p:cNvSpPr>
          <p:nvPr/>
        </p:nvSpPr>
        <p:spPr bwMode="auto">
          <a:xfrm>
            <a:off x="6767512" y="2435224"/>
            <a:ext cx="1943101" cy="1493837"/>
          </a:xfrm>
          <a:prstGeom prst="rect">
            <a:avLst/>
          </a:prstGeom>
          <a:noFill/>
          <a:ln w="9525">
            <a:solidFill>
              <a:srgbClr val="CC0000"/>
            </a:solidFill>
            <a:round/>
            <a:headEnd type="none" w="sm" len="sm"/>
            <a:tailEnd type="none" w="sm" len="sm"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SzPts val="1100"/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Rilevazione contatti acustici e </a:t>
            </a:r>
            <a:r>
              <a:rPr lang="it-IT" dirty="0" err="1">
                <a:latin typeface="Calibri" pitchFamily="34" charset="0"/>
                <a:sym typeface="Calibri" pitchFamily="34" charset="0"/>
              </a:rPr>
              <a:t>feeding</a:t>
            </a:r>
            <a:r>
              <a:rPr lang="it-IT" dirty="0">
                <a:latin typeface="Calibri" pitchFamily="34" charset="0"/>
                <a:sym typeface="Calibri" pitchFamily="34" charset="0"/>
              </a:rPr>
              <a:t> buzz mediante </a:t>
            </a:r>
            <a:r>
              <a:rPr lang="it-IT" dirty="0" err="1">
                <a:latin typeface="Calibri" pitchFamily="34" charset="0"/>
                <a:sym typeface="Calibri" pitchFamily="34" charset="0"/>
              </a:rPr>
              <a:t>bat</a:t>
            </a:r>
            <a:r>
              <a:rPr lang="it-IT" dirty="0">
                <a:latin typeface="Calibri" pitchFamily="34" charset="0"/>
                <a:sym typeface="Calibri" pitchFamily="34" charset="0"/>
              </a:rPr>
              <a:t> detector</a:t>
            </a:r>
          </a:p>
        </p:txBody>
      </p:sp>
      <p:pic>
        <p:nvPicPr>
          <p:cNvPr id="398346" name="Google Shape;1072;g945b7535d4_0_0"/>
          <p:cNvPicPr preferRelativeResize="0"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878889" y="1597819"/>
            <a:ext cx="127158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8347" name="Google Shape;1073;g945b7535d4_0_0"/>
          <p:cNvSpPr txBox="1">
            <a:spLocks noChangeArrowheads="1"/>
          </p:cNvSpPr>
          <p:nvPr/>
        </p:nvSpPr>
        <p:spPr bwMode="auto">
          <a:xfrm>
            <a:off x="2768300" y="3451225"/>
            <a:ext cx="2143425" cy="955674"/>
          </a:xfrm>
          <a:prstGeom prst="rect">
            <a:avLst/>
          </a:prstGeom>
          <a:noFill/>
          <a:ln w="9525">
            <a:solidFill>
              <a:srgbClr val="783F04"/>
            </a:solidFill>
            <a:round/>
            <a:headEnd type="none" w="sm" len="sm"/>
            <a:tailEnd type="none" w="sm" len="sm"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N. individui lungo un transetto di circa 250m.</a:t>
            </a:r>
          </a:p>
        </p:txBody>
      </p:sp>
      <p:sp>
        <p:nvSpPr>
          <p:cNvPr id="398348" name="Google Shape;1074;g945b7535d4_0_0"/>
          <p:cNvSpPr txBox="1">
            <a:spLocks noChangeArrowheads="1"/>
          </p:cNvSpPr>
          <p:nvPr/>
        </p:nvSpPr>
        <p:spPr bwMode="auto">
          <a:xfrm>
            <a:off x="8956675" y="3173998"/>
            <a:ext cx="2449261" cy="1152524"/>
          </a:xfrm>
          <a:prstGeom prst="rect">
            <a:avLst/>
          </a:prstGeom>
          <a:noFill/>
          <a:ln w="9525">
            <a:solidFill>
              <a:srgbClr val="FF9900"/>
            </a:solidFill>
            <a:round/>
            <a:headEnd type="none" w="sm" len="sm"/>
            <a:tailEnd type="none" w="sm" len="sm"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latin typeface="Calibri" pitchFamily="34" charset="0"/>
                <a:sym typeface="Calibri" pitchFamily="34" charset="0"/>
              </a:rPr>
              <a:t>N. individui per ciascuna specie lungo un transetto di circa 400m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endParaRPr lang="it-IT" dirty="0">
              <a:latin typeface="Calibri" pitchFamily="34" charset="0"/>
              <a:sym typeface="Calibri" pitchFamily="34" charset="0"/>
            </a:endParaRPr>
          </a:p>
          <a:p>
            <a:pPr>
              <a:buClr>
                <a:srgbClr val="000000"/>
              </a:buClr>
              <a:buFont typeface="Arial" charset="0"/>
              <a:buNone/>
            </a:pPr>
            <a:endParaRPr lang="it-IT" dirty="0">
              <a:latin typeface="Calibri" pitchFamily="34" charset="0"/>
              <a:sym typeface="Calibri" pitchFamily="34" charset="0"/>
            </a:endParaRPr>
          </a:p>
          <a:p>
            <a:pPr>
              <a:buClr>
                <a:srgbClr val="000000"/>
              </a:buClr>
              <a:buFont typeface="Arial" charset="0"/>
              <a:buNone/>
            </a:pPr>
            <a:endParaRPr lang="it-IT" dirty="0">
              <a:latin typeface="Calibri" pitchFamily="34" charset="0"/>
              <a:sym typeface="Calibri" pitchFamily="34" charset="0"/>
            </a:endParaRPr>
          </a:p>
        </p:txBody>
      </p:sp>
      <p:cxnSp>
        <p:nvCxnSpPr>
          <p:cNvPr id="398349" name="Google Shape;1075;g945b7535d4_0_0"/>
          <p:cNvCxnSpPr>
            <a:cxnSpLocks noChangeShapeType="1"/>
            <a:stCxn id="398347" idx="3"/>
          </p:cNvCxnSpPr>
          <p:nvPr/>
        </p:nvCxnSpPr>
        <p:spPr bwMode="auto">
          <a:xfrm>
            <a:off x="4911725" y="3929062"/>
            <a:ext cx="556914" cy="152401"/>
          </a:xfrm>
          <a:prstGeom prst="straightConnector1">
            <a:avLst/>
          </a:prstGeom>
          <a:noFill/>
          <a:ln w="9525">
            <a:solidFill>
              <a:srgbClr val="783F04"/>
            </a:solidFill>
            <a:round/>
            <a:headEnd/>
            <a:tailEnd type="triangle" w="med" len="med"/>
          </a:ln>
        </p:spPr>
      </p:cxnSp>
      <p:cxnSp>
        <p:nvCxnSpPr>
          <p:cNvPr id="1076" name="Google Shape;1076;g945b7535d4_0_0"/>
          <p:cNvCxnSpPr>
            <a:cxnSpLocks/>
            <a:stCxn id="398348" idx="1"/>
          </p:cNvCxnSpPr>
          <p:nvPr/>
        </p:nvCxnSpPr>
        <p:spPr>
          <a:xfrm flipH="1" flipV="1">
            <a:off x="8301040" y="3688348"/>
            <a:ext cx="655635" cy="61912"/>
          </a:xfrm>
          <a:prstGeom prst="straightConnector1">
            <a:avLst/>
          </a:prstGeom>
          <a:noFill/>
          <a:ln w="9525" cap="flat" cmpd="sng">
            <a:solidFill>
              <a:schemeClr val="accent6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398351" name="Google Shape;1077;g945b7535d4_0_0"/>
          <p:cNvCxnSpPr>
            <a:cxnSpLocks noChangeShapeType="1"/>
            <a:stCxn id="398345" idx="1"/>
          </p:cNvCxnSpPr>
          <p:nvPr/>
        </p:nvCxnSpPr>
        <p:spPr bwMode="auto">
          <a:xfrm flipH="1">
            <a:off x="6281739" y="3182143"/>
            <a:ext cx="485773" cy="3971"/>
          </a:xfrm>
          <a:prstGeom prst="straightConnector1">
            <a:avLst/>
          </a:prstGeom>
          <a:noFill/>
          <a:ln w="9525">
            <a:solidFill>
              <a:schemeClr val="accent2"/>
            </a:solidFill>
            <a:round/>
            <a:headEnd/>
            <a:tailEnd type="triangle" w="med" len="med"/>
          </a:ln>
        </p:spPr>
      </p:cxnSp>
      <p:sp>
        <p:nvSpPr>
          <p:cNvPr id="398352" name="Google Shape;1078;g945b7535d4_0_0"/>
          <p:cNvSpPr txBox="1">
            <a:spLocks noChangeArrowheads="1"/>
          </p:cNvSpPr>
          <p:nvPr/>
        </p:nvSpPr>
        <p:spPr bwMode="auto">
          <a:xfrm>
            <a:off x="7927976" y="5510212"/>
            <a:ext cx="2836277" cy="1347787"/>
          </a:xfrm>
          <a:prstGeom prst="rect">
            <a:avLst/>
          </a:prstGeom>
          <a:noFill/>
          <a:ln w="9525">
            <a:solidFill>
              <a:srgbClr val="FF9900"/>
            </a:solidFill>
            <a:round/>
            <a:headEnd type="none" w="sm" len="sm"/>
            <a:tailEnd type="none" w="sm" len="sm"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>
                <a:latin typeface="Calibri" pitchFamily="34" charset="0"/>
                <a:sym typeface="Calibri" pitchFamily="34" charset="0"/>
              </a:rPr>
              <a:t>-indice QBS (Qualità Biologica del Suolo)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>
                <a:latin typeface="Calibri" pitchFamily="34" charset="0"/>
                <a:sym typeface="Calibri" pitchFamily="34" charset="0"/>
              </a:rPr>
              <a:t>-N. Forme Biologiche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>
                <a:latin typeface="Calibri" pitchFamily="34" charset="0"/>
                <a:sym typeface="Calibri" pitchFamily="34" charset="0"/>
              </a:rPr>
              <a:t>- 3 campioni di suolo </a:t>
            </a:r>
            <a:r>
              <a:rPr lang="it-IT" sz="1200">
                <a:latin typeface="Calibri" pitchFamily="34" charset="0"/>
                <a:sym typeface="Calibri" pitchFamily="34" charset="0"/>
              </a:rPr>
              <a:t>10x10x10cm</a:t>
            </a:r>
          </a:p>
          <a:p>
            <a:pPr>
              <a:buClr>
                <a:srgbClr val="000000"/>
              </a:buClr>
              <a:buFont typeface="Arial" charset="0"/>
              <a:buNone/>
            </a:pPr>
            <a:endParaRPr lang="it-IT">
              <a:latin typeface="Calibri" pitchFamily="34" charset="0"/>
              <a:sym typeface="Calibri" pitchFamily="34" charset="0"/>
            </a:endParaRPr>
          </a:p>
        </p:txBody>
      </p:sp>
      <p:cxnSp>
        <p:nvCxnSpPr>
          <p:cNvPr id="1079" name="Google Shape;1079;g945b7535d4_0_0"/>
          <p:cNvCxnSpPr/>
          <p:nvPr/>
        </p:nvCxnSpPr>
        <p:spPr>
          <a:xfrm flipH="1">
            <a:off x="7473951" y="5510214"/>
            <a:ext cx="415925" cy="60325"/>
          </a:xfrm>
          <a:prstGeom prst="straightConnector1">
            <a:avLst/>
          </a:prstGeom>
          <a:noFill/>
          <a:ln w="9525" cap="flat" cmpd="sng">
            <a:solidFill>
              <a:schemeClr val="accent6"/>
            </a:solidFill>
            <a:prstDash val="solid"/>
            <a:round/>
            <a:headEnd type="none" w="med" len="med"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24818415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701" name="Text Box 5"/>
          <p:cNvSpPr txBox="1">
            <a:spLocks noChangeArrowheads="1"/>
          </p:cNvSpPr>
          <p:nvPr/>
        </p:nvSpPr>
        <p:spPr bwMode="auto">
          <a:xfrm>
            <a:off x="1892301" y="1143000"/>
            <a:ext cx="7993063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it-IT" dirty="0">
                <a:latin typeface="Calibri" panose="020F0502020204030204" pitchFamily="34" charset="0"/>
                <a:cs typeface="Calibri" panose="020F0502020204030204" pitchFamily="34" charset="0"/>
              </a:rPr>
              <a:t>Censimenti floristici  lungo transetti sui margini e gli interfilari oggetto di rilevamento per Lepidotteri e Apoidei</a:t>
            </a:r>
          </a:p>
        </p:txBody>
      </p:sp>
      <p:sp>
        <p:nvSpPr>
          <p:cNvPr id="285702" name="Google Shape;824;g9326156282_0_42"/>
          <p:cNvSpPr txBox="1">
            <a:spLocks/>
          </p:cNvSpPr>
          <p:nvPr/>
        </p:nvSpPr>
        <p:spPr bwMode="auto">
          <a:xfrm>
            <a:off x="1781175" y="512763"/>
            <a:ext cx="8420100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>
            <a:spAutoFit/>
          </a:bodyPr>
          <a:lstStyle/>
          <a:p>
            <a:pPr algn="ctr">
              <a:buClr>
                <a:srgbClr val="888888"/>
              </a:buClr>
              <a:buSzPts val="3200"/>
              <a:buFont typeface="Arial" charset="0"/>
              <a:buNone/>
            </a:pPr>
            <a:r>
              <a:rPr lang="it-IT" sz="2800" b="1" dirty="0">
                <a:solidFill>
                  <a:srgbClr val="CC0000"/>
                </a:solidFill>
                <a:latin typeface="Calibri" pitchFamily="34" charset="0"/>
                <a:sym typeface="Calibri" pitchFamily="34" charset="0"/>
              </a:rPr>
              <a:t>METODI rilievo FLORA E VEGETAZIONE </a:t>
            </a:r>
            <a:r>
              <a:rPr lang="it-IT" sz="2400" b="1" dirty="0">
                <a:latin typeface="Calibri" pitchFamily="34" charset="0"/>
                <a:sym typeface="Calibri" pitchFamily="34" charset="0"/>
              </a:rPr>
              <a:t>-VIGNETO</a:t>
            </a:r>
          </a:p>
        </p:txBody>
      </p:sp>
      <p:pic>
        <p:nvPicPr>
          <p:cNvPr id="285703" name="Picture 7" descr="VB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35175" y="2300289"/>
            <a:ext cx="3951288" cy="3419475"/>
          </a:xfrm>
          <a:prstGeom prst="rect">
            <a:avLst/>
          </a:prstGeom>
          <a:noFill/>
        </p:spPr>
      </p:pic>
      <p:pic>
        <p:nvPicPr>
          <p:cNvPr id="285704" name="Picture 8" descr="VT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42063" y="1649414"/>
            <a:ext cx="3890962" cy="4033837"/>
          </a:xfrm>
          <a:prstGeom prst="rect">
            <a:avLst/>
          </a:prstGeom>
          <a:noFill/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782F3B6F-5239-A98C-5058-D8076DAF53D5}"/>
              </a:ext>
            </a:extLst>
          </p:cNvPr>
          <p:cNvSpPr txBox="1"/>
          <p:nvPr/>
        </p:nvSpPr>
        <p:spPr>
          <a:xfrm flipH="1">
            <a:off x="2035175" y="5866371"/>
            <a:ext cx="1738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VB6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CB09473D-FEDC-225B-359C-AB5891E9101C}"/>
              </a:ext>
            </a:extLst>
          </p:cNvPr>
          <p:cNvSpPr txBox="1"/>
          <p:nvPr/>
        </p:nvSpPr>
        <p:spPr>
          <a:xfrm>
            <a:off x="6342063" y="5820333"/>
            <a:ext cx="946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VT5</a:t>
            </a:r>
          </a:p>
        </p:txBody>
      </p:sp>
    </p:spTree>
    <p:extLst>
      <p:ext uri="{BB962C8B-B14F-4D97-AF65-F5344CB8AC3E}">
        <p14:creationId xmlns:p14="http://schemas.microsoft.com/office/powerpoint/2010/main" val="800106499"/>
      </p:ext>
    </p:extLst>
  </p:cSld>
  <p:clrMapOvr>
    <a:masterClrMapping/>
  </p:clrMapOvr>
  <p:transition advTm="400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5" name="Google Shape;824;g9326156282_0_42"/>
          <p:cNvSpPr txBox="1">
            <a:spLocks noGrp="1"/>
          </p:cNvSpPr>
          <p:nvPr>
            <p:ph type="subTitle" idx="4294967295"/>
          </p:nvPr>
        </p:nvSpPr>
        <p:spPr>
          <a:xfrm>
            <a:off x="2532063" y="255589"/>
            <a:ext cx="6305550" cy="500063"/>
          </a:xfrm>
        </p:spPr>
        <p:txBody>
          <a:bodyPr/>
          <a:lstStyle/>
          <a:p>
            <a:pPr marL="0" indent="0" algn="ctr">
              <a:buClr>
                <a:srgbClr val="888888"/>
              </a:buClr>
              <a:buSzPts val="3200"/>
              <a:buNone/>
            </a:pPr>
            <a:r>
              <a:rPr lang="it-IT" b="1" dirty="0">
                <a:solidFill>
                  <a:srgbClr val="CC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FLORA E VIGNETI</a:t>
            </a:r>
            <a:endParaRPr lang="it-IT" sz="2400" b="1" dirty="0">
              <a:latin typeface="Calibri" pitchFamily="34" charset="0"/>
              <a:cs typeface="Arial" charset="0"/>
              <a:sym typeface="Calibri" pitchFamily="34" charset="0"/>
            </a:endParaRPr>
          </a:p>
        </p:txBody>
      </p:sp>
      <p:pic>
        <p:nvPicPr>
          <p:cNvPr id="438277" name="Google Shape;1372;g93261569eb_0_22"/>
          <p:cNvPicPr preferRelativeResize="0"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0426" y="1092599"/>
            <a:ext cx="4160837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8278" name="Picture 6" descr="bjAtc3ourlDcbq9J4TsbbnTjRWPkhTA-nJOuNjhYF_WJsZa91Pd2RGOmjOu41Y_u8VitEUJ_IeTIqrH3drt_MdUBaGldPei6YE6KStWo0-jF1qOCkLDmsYQZJDiuiiGd8r7pNKZ_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0426" y="1839912"/>
            <a:ext cx="3582987" cy="2589213"/>
          </a:xfrm>
          <a:prstGeom prst="rect">
            <a:avLst/>
          </a:prstGeom>
          <a:noFill/>
        </p:spPr>
      </p:pic>
      <p:sp>
        <p:nvSpPr>
          <p:cNvPr id="438279" name="Google Shape;1371;g93261569eb_0_22"/>
          <p:cNvSpPr txBox="1">
            <a:spLocks noChangeArrowheads="1"/>
          </p:cNvSpPr>
          <p:nvPr/>
        </p:nvSpPr>
        <p:spPr bwMode="auto">
          <a:xfrm>
            <a:off x="1411288" y="4398963"/>
            <a:ext cx="30321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sz="1100" dirty="0" err="1"/>
              <a:t>Wilcoxon</a:t>
            </a:r>
            <a:r>
              <a:rPr lang="it-IT" sz="1100" dirty="0"/>
              <a:t> test: W = 12, p-</a:t>
            </a:r>
            <a:r>
              <a:rPr lang="it-IT" sz="1100" dirty="0" err="1"/>
              <a:t>value</a:t>
            </a:r>
            <a:r>
              <a:rPr lang="it-IT" sz="1100" dirty="0"/>
              <a:t> = 0.312</a:t>
            </a:r>
          </a:p>
        </p:txBody>
      </p:sp>
      <p:sp>
        <p:nvSpPr>
          <p:cNvPr id="438280" name="Text Box 8"/>
          <p:cNvSpPr txBox="1">
            <a:spLocks noChangeArrowheads="1"/>
          </p:cNvSpPr>
          <p:nvPr/>
        </p:nvSpPr>
        <p:spPr bwMode="auto">
          <a:xfrm>
            <a:off x="515144" y="4813300"/>
            <a:ext cx="482441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dirty="0"/>
              <a:t>I risultati dei campionamenti di flora lungo i margini e nell’interfilare di vigneto evidenziano una ricchezza specifica superiore nei vigneti biologici (n.239 specie) rispetto ai vigneti convenzionali (n.179 specie). La differenza non è tuttavia statisticamente significativa.</a:t>
            </a:r>
          </a:p>
        </p:txBody>
      </p:sp>
      <p:sp>
        <p:nvSpPr>
          <p:cNvPr id="2" name="Google Shape;1377;g97068831c0_0_84">
            <a:extLst>
              <a:ext uri="{FF2B5EF4-FFF2-40B4-BE49-F238E27FC236}">
                <a16:creationId xmlns:a16="http://schemas.microsoft.com/office/drawing/2014/main" id="{634B45DC-BF82-BFFB-2819-C958653BFF19}"/>
              </a:ext>
            </a:extLst>
          </p:cNvPr>
          <p:cNvSpPr txBox="1">
            <a:spLocks/>
          </p:cNvSpPr>
          <p:nvPr/>
        </p:nvSpPr>
        <p:spPr>
          <a:xfrm>
            <a:off x="5512595" y="1182491"/>
            <a:ext cx="4129088" cy="377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buSzPts val="4400"/>
              <a:buFont typeface="Calibri" pitchFamily="34" charset="0"/>
              <a:buNone/>
            </a:pPr>
            <a:r>
              <a:rPr lang="it-IT" sz="2000" b="1" dirty="0">
                <a:latin typeface="Calibri" pitchFamily="34" charset="0"/>
                <a:cs typeface="Arial" charset="0"/>
                <a:sym typeface="Calibri" pitchFamily="34" charset="0"/>
              </a:rPr>
              <a:t>Indici di impatto sulla vegetazione</a:t>
            </a:r>
            <a:endParaRPr lang="it-IT" dirty="0">
              <a:latin typeface="Calibri" pitchFamily="34" charset="0"/>
              <a:cs typeface="Arial" charset="0"/>
              <a:sym typeface="Calibri" pitchFamily="34" charset="0"/>
            </a:endParaRPr>
          </a:p>
        </p:txBody>
      </p:sp>
      <p:sp>
        <p:nvSpPr>
          <p:cNvPr id="3" name="Google Shape;1380;g97068831c0_0_84">
            <a:extLst>
              <a:ext uri="{FF2B5EF4-FFF2-40B4-BE49-F238E27FC236}">
                <a16:creationId xmlns:a16="http://schemas.microsoft.com/office/drawing/2014/main" id="{4C48771D-2603-679E-54D4-41B5E99F14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2595" y="1676004"/>
            <a:ext cx="4471987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45700" rIns="91425" bIns="45700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Indice di presenza di Elementi di pregio (%)</a:t>
            </a:r>
            <a:r>
              <a:rPr lang="it-IT" dirty="0">
                <a:latin typeface="Calibri" pitchFamily="34" charset="0"/>
                <a:sym typeface="Calibri" pitchFamily="34" charset="0"/>
              </a:rPr>
              <a:t>: specie appartenenti alla classe di riferimento per l’habitat 6210 delle praterie secche seminaturali, frequente negli ambienti collinari piemontesi (</a:t>
            </a:r>
            <a:r>
              <a:rPr lang="it-IT" i="1" dirty="0" err="1">
                <a:latin typeface="Calibri" pitchFamily="34" charset="0"/>
                <a:sym typeface="Calibri" pitchFamily="34" charset="0"/>
              </a:rPr>
              <a:t>Festuco-Brometea</a:t>
            </a:r>
            <a:r>
              <a:rPr lang="it-IT" dirty="0">
                <a:latin typeface="Calibri" pitchFamily="34" charset="0"/>
                <a:sym typeface="Calibri" pitchFamily="34" charset="0"/>
              </a:rPr>
              <a:t>), più specie definite “particolari del vigneto” associate a vigneti ad alto valore naturale.  </a:t>
            </a:r>
            <a:endParaRPr lang="it-IT" dirty="0"/>
          </a:p>
        </p:txBody>
      </p:sp>
      <p:pic>
        <p:nvPicPr>
          <p:cNvPr id="4" name="Google Shape;1361;g93261569eb_0_22" descr="IMG_20180516_105813">
            <a:extLst>
              <a:ext uri="{FF2B5EF4-FFF2-40B4-BE49-F238E27FC236}">
                <a16:creationId xmlns:a16="http://schemas.microsoft.com/office/drawing/2014/main" id="{5F06D515-2D11-DE13-FA9D-5EC4E9278017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06794" y="505620"/>
            <a:ext cx="1969293" cy="262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Google Shape;1360;g93261569eb_0_22">
            <a:extLst>
              <a:ext uri="{FF2B5EF4-FFF2-40B4-BE49-F238E27FC236}">
                <a16:creationId xmlns:a16="http://schemas.microsoft.com/office/drawing/2014/main" id="{1D68E00A-622D-E09A-885C-50E2356943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8915" y="3206751"/>
            <a:ext cx="2305050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45700" rIns="91425" bIns="45700"/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sz="900" i="1" dirty="0" err="1"/>
              <a:t>Gladiolus</a:t>
            </a:r>
            <a:r>
              <a:rPr lang="it-IT" sz="900" i="1" dirty="0"/>
              <a:t> </a:t>
            </a:r>
            <a:r>
              <a:rPr lang="it-IT" sz="900" i="1" dirty="0" err="1"/>
              <a:t>italicus</a:t>
            </a:r>
            <a:r>
              <a:rPr lang="it-IT" sz="900" dirty="0"/>
              <a:t>, specie dei campi coltivati, un tempo molto comune oggi sempre più raro, ritrovata in VB5</a:t>
            </a:r>
            <a:endParaRPr lang="it-IT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4265CAC1-8388-3D57-B77E-0FCC6FC8ACFD}"/>
              </a:ext>
            </a:extLst>
          </p:cNvPr>
          <p:cNvSpPr txBox="1"/>
          <p:nvPr/>
        </p:nvSpPr>
        <p:spPr>
          <a:xfrm>
            <a:off x="5512595" y="4589552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Font typeface="Arial" charset="0"/>
              <a:buNone/>
            </a:pPr>
            <a:r>
              <a:rPr lang="it-IT" dirty="0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Indice di presenza di Infestanti (%)</a:t>
            </a:r>
            <a:r>
              <a:rPr lang="it-IT" dirty="0">
                <a:latin typeface="Calibri" pitchFamily="34" charset="0"/>
                <a:sym typeface="Calibri" pitchFamily="34" charset="0"/>
              </a:rPr>
              <a:t>: specie appartenenti alla classe fitosociologica </a:t>
            </a:r>
            <a:r>
              <a:rPr lang="it-IT" i="1" dirty="0" err="1">
                <a:latin typeface="Calibri" pitchFamily="34" charset="0"/>
                <a:sym typeface="Calibri" pitchFamily="34" charset="0"/>
              </a:rPr>
              <a:t>Stellarietea</a:t>
            </a:r>
            <a:r>
              <a:rPr lang="it-IT" i="1" dirty="0">
                <a:latin typeface="Calibri" pitchFamily="34" charset="0"/>
                <a:sym typeface="Calibri" pitchFamily="34" charset="0"/>
              </a:rPr>
              <a:t> + </a:t>
            </a:r>
            <a:r>
              <a:rPr lang="it-IT" dirty="0">
                <a:latin typeface="Calibri" pitchFamily="34" charset="0"/>
                <a:sym typeface="Calibri" pitchFamily="34" charset="0"/>
              </a:rPr>
              <a:t>specie resistenti al </a:t>
            </a:r>
            <a:r>
              <a:rPr lang="it-IT" dirty="0" err="1">
                <a:latin typeface="Calibri" pitchFamily="34" charset="0"/>
                <a:sym typeface="Calibri" pitchFamily="34" charset="0"/>
              </a:rPr>
              <a:t>Glyphosate</a:t>
            </a:r>
            <a:endParaRPr lang="it-IT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ico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6223923"/>
              </p:ext>
            </p:extLst>
          </p:nvPr>
        </p:nvGraphicFramePr>
        <p:xfrm>
          <a:off x="3702348" y="135285"/>
          <a:ext cx="5517852" cy="33413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78" name="Google Shape;1378;g97068831c0_0_84"/>
          <p:cNvSpPr txBox="1">
            <a:spLocks/>
          </p:cNvSpPr>
          <p:nvPr/>
        </p:nvSpPr>
        <p:spPr>
          <a:xfrm>
            <a:off x="364604" y="770285"/>
            <a:ext cx="3089796" cy="1503015"/>
          </a:xfrm>
          <a:prstGeom prst="rect">
            <a:avLst/>
          </a:prstGeom>
        </p:spPr>
        <p:txBody>
          <a:bodyPr spcFirstLastPara="1"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80"/>
              </a:spcBef>
              <a:buClr>
                <a:schemeClr val="dk1"/>
              </a:buClr>
              <a:buSzPts val="1400"/>
              <a:buNone/>
              <a:defRPr/>
            </a:pPr>
            <a:r>
              <a:rPr lang="it-IT" dirty="0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Indice delle </a:t>
            </a:r>
            <a:r>
              <a:rPr lang="it-IT" dirty="0" err="1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emicriptofite</a:t>
            </a:r>
            <a:r>
              <a:rPr lang="it-IT" dirty="0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it-IT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(specie perenni associate a minor disturbo)</a:t>
            </a:r>
            <a:endParaRPr lang="it-IT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" name="Grafico 2">
            <a:extLst>
              <a:ext uri="{FF2B5EF4-FFF2-40B4-BE49-F238E27FC236}">
                <a16:creationId xmlns:a16="http://schemas.microsoft.com/office/drawing/2014/main" id="{915D2BEB-06AC-35A7-90D4-314A3D55957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9646980"/>
              </p:ext>
            </p:extLst>
          </p:nvPr>
        </p:nvGraphicFramePr>
        <p:xfrm>
          <a:off x="3702348" y="3476625"/>
          <a:ext cx="6025852" cy="3246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Google Shape;1378;g97068831c0_0_84">
            <a:extLst>
              <a:ext uri="{FF2B5EF4-FFF2-40B4-BE49-F238E27FC236}">
                <a16:creationId xmlns:a16="http://schemas.microsoft.com/office/drawing/2014/main" id="{399009C4-DC5D-E8EC-BFFD-11B4717681FF}"/>
              </a:ext>
            </a:extLst>
          </p:cNvPr>
          <p:cNvSpPr txBox="1">
            <a:spLocks/>
          </p:cNvSpPr>
          <p:nvPr/>
        </p:nvSpPr>
        <p:spPr>
          <a:xfrm>
            <a:off x="339204" y="4354165"/>
            <a:ext cx="2873375" cy="1733550"/>
          </a:xfrm>
          <a:prstGeom prst="rect">
            <a:avLst/>
          </a:prstGeom>
        </p:spPr>
        <p:txBody>
          <a:bodyPr spcFirstLastPara="1"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80"/>
              </a:spcBef>
              <a:buClr>
                <a:schemeClr val="dk1"/>
              </a:buClr>
              <a:buSzPts val="1400"/>
              <a:buNone/>
              <a:defRPr/>
            </a:pPr>
            <a:r>
              <a:rPr lang="it-IT" dirty="0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Indice delle </a:t>
            </a:r>
            <a:r>
              <a:rPr lang="it-IT" dirty="0" err="1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terofite</a:t>
            </a:r>
            <a:r>
              <a:rPr lang="it-IT" dirty="0">
                <a:solidFill>
                  <a:schemeClr val="accent6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it-IT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(specie </a:t>
            </a:r>
            <a:endParaRPr lang="it-IT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280"/>
              </a:spcBef>
              <a:buClr>
                <a:schemeClr val="dk1"/>
              </a:buClr>
              <a:buSzPts val="1400"/>
              <a:buFont typeface="Arial" panose="020B0604020202020204" pitchFamily="34" charset="0"/>
              <a:buNone/>
              <a:defRPr/>
            </a:pPr>
            <a:r>
              <a:rPr lang="it-IT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annuali favorite da disturbo)</a:t>
            </a:r>
            <a:endParaRPr lang="it-IT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 descr="Immagine che contiene testo, schermata&#10;&#10;Descrizione generata automaticamente">
            <a:extLst>
              <a:ext uri="{FF2B5EF4-FFF2-40B4-BE49-F238E27FC236}">
                <a16:creationId xmlns:a16="http://schemas.microsoft.com/office/drawing/2014/main" id="{5223A6CD-EBAC-3344-16F8-AA525CAE7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908" y="637313"/>
            <a:ext cx="11174384" cy="5058481"/>
          </a:xfrm>
          <a:prstGeom prst="rect">
            <a:avLst/>
          </a:prstGeom>
        </p:spPr>
      </p:pic>
      <p:pic>
        <p:nvPicPr>
          <p:cNvPr id="3" name="Segnaposto immagine 4" descr="Immagine che contiene invertebrato, insetto, acarino, parassita&#10;&#10;Descrizione generata automaticamente">
            <a:extLst>
              <a:ext uri="{FF2B5EF4-FFF2-40B4-BE49-F238E27FC236}">
                <a16:creationId xmlns:a16="http://schemas.microsoft.com/office/drawing/2014/main" id="{ADE3E618-45D5-9E36-D2E8-BC79CC52092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446080" y="4402393"/>
            <a:ext cx="2219161" cy="120231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4" name="Immagine 3" descr="Immagine che contiene invertebrato, artropode, granchio, crostaceo&#10;&#10;Descrizione generata automaticamente">
            <a:extLst>
              <a:ext uri="{FF2B5EF4-FFF2-40B4-BE49-F238E27FC236}">
                <a16:creationId xmlns:a16="http://schemas.microsoft.com/office/drawing/2014/main" id="{BC0208F2-807B-299C-2862-D4DB17A0B9F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000101"/>
              </a:clrFrom>
              <a:clrTo>
                <a:srgbClr val="000101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9759" y="3907346"/>
            <a:ext cx="1682845" cy="2715484"/>
          </a:xfrm>
          <a:prstGeom prst="rect">
            <a:avLst/>
          </a:prstGeom>
        </p:spPr>
      </p:pic>
      <p:sp>
        <p:nvSpPr>
          <p:cNvPr id="2" name="Rettangolo 4">
            <a:extLst>
              <a:ext uri="{FF2B5EF4-FFF2-40B4-BE49-F238E27FC236}">
                <a16:creationId xmlns:a16="http://schemas.microsoft.com/office/drawing/2014/main" id="{7D25CB3D-9951-F932-E138-883C0AEA68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9455" y="5933008"/>
            <a:ext cx="8856662" cy="78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it-IT" altLang="it-IT" sz="1500" dirty="0">
                <a:latin typeface="Constantia" pitchFamily="18" charset="0"/>
              </a:rPr>
              <a:t>ASSUNTO</a:t>
            </a:r>
          </a:p>
          <a:p>
            <a:pPr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it-IT" altLang="it-IT" sz="1500" dirty="0">
                <a:latin typeface="Constantia" pitchFamily="18" charset="0"/>
              </a:rPr>
              <a:t>un suolo è tanto migliore quanto più alto è il numero di </a:t>
            </a:r>
            <a:r>
              <a:rPr lang="it-IT" altLang="it-IT" sz="1500" dirty="0" err="1">
                <a:latin typeface="Constantia" pitchFamily="18" charset="0"/>
              </a:rPr>
              <a:t>microartropodi</a:t>
            </a:r>
            <a:r>
              <a:rPr lang="it-IT" altLang="it-IT" sz="1500" dirty="0">
                <a:latin typeface="Constantia" pitchFamily="18" charset="0"/>
              </a:rPr>
              <a:t> con un alto grado di adattamento alla vita ipogea che lo abitano </a:t>
            </a:r>
            <a:r>
              <a:rPr lang="it-IT" altLang="it-IT" sz="1500" baseline="30000" dirty="0">
                <a:latin typeface="Constantia" pitchFamily="18" charset="0"/>
              </a:rPr>
              <a:t>1</a:t>
            </a:r>
            <a:endParaRPr lang="it-IT" altLang="it-IT" sz="1500" dirty="0">
              <a:latin typeface="Constantia" pitchFamily="18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9BC1472-DE5A-5DDA-0CA1-7B3636611163}"/>
              </a:ext>
            </a:extLst>
          </p:cNvPr>
          <p:cNvSpPr txBox="1"/>
          <p:nvPr/>
        </p:nvSpPr>
        <p:spPr>
          <a:xfrm>
            <a:off x="3490411" y="215433"/>
            <a:ext cx="62547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altLang="it-IT" sz="2400" b="1" dirty="0">
                <a:latin typeface="Constantia" pitchFamily="18" charset="0"/>
              </a:rPr>
              <a:t>Indice di Qualità Biologica del Suolo </a:t>
            </a:r>
            <a:endParaRPr lang="it-IT" sz="2400" dirty="0"/>
          </a:p>
        </p:txBody>
      </p:sp>
    </p:spTree>
    <p:extLst>
      <p:ext uri="{BB962C8B-B14F-4D97-AF65-F5344CB8AC3E}">
        <p14:creationId xmlns:p14="http://schemas.microsoft.com/office/powerpoint/2010/main" val="34706910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testo, schermata&#10;&#10;Descrizione generata automaticamente">
            <a:extLst>
              <a:ext uri="{FF2B5EF4-FFF2-40B4-BE49-F238E27FC236}">
                <a16:creationId xmlns:a16="http://schemas.microsoft.com/office/drawing/2014/main" id="{06F0DBF9-1452-5FB6-9F69-A0EB8F0C6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13" y="875943"/>
            <a:ext cx="10555173" cy="510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869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testo, schermata&#10;&#10;Descrizione generata automaticamente">
            <a:extLst>
              <a:ext uri="{FF2B5EF4-FFF2-40B4-BE49-F238E27FC236}">
                <a16:creationId xmlns:a16="http://schemas.microsoft.com/office/drawing/2014/main" id="{C81F6B54-CDC1-832B-D6F9-F5F01306AD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11" y="2310302"/>
            <a:ext cx="9208189" cy="4319098"/>
          </a:xfrm>
          <a:prstGeom prst="rect">
            <a:avLst/>
          </a:prstGeom>
        </p:spPr>
      </p:pic>
      <p:pic>
        <p:nvPicPr>
          <p:cNvPr id="2" name="Immagine 1" descr="replicaTrincea.JPG">
            <a:extLst>
              <a:ext uri="{FF2B5EF4-FFF2-40B4-BE49-F238E27FC236}">
                <a16:creationId xmlns:a16="http://schemas.microsoft.com/office/drawing/2014/main" id="{95F8250A-FFCF-7FB8-CD08-BBFC5D39D017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2926" y="68179"/>
            <a:ext cx="7555832" cy="67216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Segnaposto contenuto 6" descr="selettore di berlese x qbs.jpg">
            <a:extLst>
              <a:ext uri="{FF2B5EF4-FFF2-40B4-BE49-F238E27FC236}">
                <a16:creationId xmlns:a16="http://schemas.microsoft.com/office/drawing/2014/main" id="{24D93B59-62B7-4815-BD8D-91148960F685}"/>
              </a:ext>
            </a:extLst>
          </p:cNvPr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>
            <a:off x="7543800" y="216305"/>
            <a:ext cx="2578100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057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259" name="Google Shape;1333;g95a101c6a3_9_452"/>
          <p:cNvSpPr txBox="1">
            <a:spLocks noChangeArrowheads="1"/>
          </p:cNvSpPr>
          <p:nvPr/>
        </p:nvSpPr>
        <p:spPr bwMode="auto">
          <a:xfrm>
            <a:off x="681039" y="3352798"/>
            <a:ext cx="22177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pPr>
              <a:buClr>
                <a:srgbClr val="000000"/>
              </a:buClr>
              <a:buSzPts val="1100"/>
              <a:buFont typeface="Arial" charset="0"/>
              <a:buNone/>
            </a:pPr>
            <a:r>
              <a:rPr lang="it-IT" sz="1200" dirty="0" err="1">
                <a:latin typeface="Calibri" pitchFamily="34" charset="0"/>
                <a:sym typeface="Calibri" pitchFamily="34" charset="0"/>
              </a:rPr>
              <a:t>Wilcoxon</a:t>
            </a:r>
            <a:r>
              <a:rPr lang="it-IT" sz="1200" dirty="0">
                <a:latin typeface="Calibri" pitchFamily="34" charset="0"/>
                <a:sym typeface="Calibri" pitchFamily="34" charset="0"/>
              </a:rPr>
              <a:t> test BIO vs CONV:</a:t>
            </a:r>
          </a:p>
          <a:p>
            <a:pPr>
              <a:buClr>
                <a:srgbClr val="000000"/>
              </a:buClr>
              <a:buSzPts val="1100"/>
              <a:buFont typeface="Arial" charset="0"/>
              <a:buNone/>
            </a:pPr>
            <a:r>
              <a:rPr lang="it-IT" sz="1200" dirty="0">
                <a:latin typeface="Calibri" pitchFamily="34" charset="0"/>
                <a:sym typeface="Calibri" pitchFamily="34" charset="0"/>
              </a:rPr>
              <a:t>W = 152, p-</a:t>
            </a:r>
            <a:r>
              <a:rPr lang="it-IT" sz="1200" dirty="0" err="1">
                <a:latin typeface="Calibri" pitchFamily="34" charset="0"/>
                <a:sym typeface="Calibri" pitchFamily="34" charset="0"/>
              </a:rPr>
              <a:t>value</a:t>
            </a:r>
            <a:r>
              <a:rPr lang="it-IT" sz="1200" dirty="0">
                <a:latin typeface="Calibri" pitchFamily="34" charset="0"/>
                <a:sym typeface="Calibri" pitchFamily="34" charset="0"/>
              </a:rPr>
              <a:t> = 0.002</a:t>
            </a:r>
            <a:endParaRPr lang="it-IT" sz="1500" dirty="0">
              <a:latin typeface="Calibri" pitchFamily="34" charset="0"/>
              <a:sym typeface="Calibri" pitchFamily="34" charset="0"/>
            </a:endParaRPr>
          </a:p>
        </p:txBody>
      </p:sp>
      <p:sp>
        <p:nvSpPr>
          <p:cNvPr id="352260" name="Google Shape;1334;g95a101c6a3_9_452"/>
          <p:cNvSpPr txBox="1">
            <a:spLocks noGrp="1"/>
          </p:cNvSpPr>
          <p:nvPr>
            <p:ph type="body" idx="4294967295"/>
          </p:nvPr>
        </p:nvSpPr>
        <p:spPr>
          <a:xfrm>
            <a:off x="4910139" y="1036636"/>
            <a:ext cx="4113213" cy="4949825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I monitoraggi tramite indice QBS-</a:t>
            </a:r>
            <a:r>
              <a:rPr lang="it-IT" sz="2000" dirty="0" err="1">
                <a:latin typeface="Calibri" pitchFamily="34" charset="0"/>
                <a:cs typeface="Arial" charset="0"/>
                <a:sym typeface="Calibri" pitchFamily="34" charset="0"/>
              </a:rPr>
              <a:t>ar</a:t>
            </a: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 nei vigneti</a:t>
            </a:r>
            <a:r>
              <a:rPr lang="it-IT" dirty="0">
                <a:latin typeface="Arial" charset="0"/>
                <a:cs typeface="Arial" charset="0"/>
                <a:sym typeface="Calibri" pitchFamily="34" charset="0"/>
              </a:rPr>
              <a:t> </a:t>
            </a: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hanno consentito di evidenziare una differenziazione delle aziende biologiche senza raggiungere la significatività e in maniera analoga per la diversità di Forme Biologiche (16 unità in media nelle aziende biologiche, contro le 13 unità delle aziende convenzionali (</a:t>
            </a:r>
            <a:r>
              <a:rPr lang="it-IT" sz="1200" dirty="0">
                <a:latin typeface="Calibri" pitchFamily="34" charset="0"/>
                <a:cs typeface="Arial" charset="0"/>
                <a:sym typeface="Calibri" pitchFamily="34" charset="0"/>
              </a:rPr>
              <a:t>W=137 e p=0.002</a:t>
            </a: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). </a:t>
            </a:r>
          </a:p>
          <a:p>
            <a:pPr marL="0" indent="0" algn="just">
              <a:buNone/>
            </a:pPr>
            <a:endParaRPr lang="it-IT" sz="2000" dirty="0">
              <a:latin typeface="Calibri" pitchFamily="34" charset="0"/>
              <a:cs typeface="Arial" charset="0"/>
              <a:sym typeface="Calibri" pitchFamily="34" charset="0"/>
            </a:endParaRPr>
          </a:p>
          <a:p>
            <a:pPr marL="0" indent="0" algn="just">
              <a:buNone/>
            </a:pP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Le forme ben adattate alla vita nel suolo (</a:t>
            </a:r>
            <a:r>
              <a:rPr lang="it-IT" sz="2000" dirty="0">
                <a:solidFill>
                  <a:srgbClr val="FF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Proturi</a:t>
            </a: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 e </a:t>
            </a:r>
            <a:r>
              <a:rPr lang="it-IT" sz="2000" dirty="0">
                <a:solidFill>
                  <a:srgbClr val="FF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Dipluri</a:t>
            </a:r>
            <a:r>
              <a:rPr lang="it-IT" sz="2000" dirty="0">
                <a:latin typeface="Calibri" pitchFamily="34" charset="0"/>
                <a:cs typeface="Arial" charset="0"/>
                <a:sym typeface="Calibri" pitchFamily="34" charset="0"/>
              </a:rPr>
              <a:t>) si riscontrano più abitualmente nei coltivi biologici. Nelle aziende convenzionali i </a:t>
            </a:r>
            <a:r>
              <a:rPr lang="it-IT" sz="2000" dirty="0" err="1">
                <a:solidFill>
                  <a:srgbClr val="FF0000"/>
                </a:solidFill>
                <a:latin typeface="Calibri" pitchFamily="34" charset="0"/>
                <a:cs typeface="Arial" charset="0"/>
              </a:rPr>
              <a:t>Pauropodi</a:t>
            </a:r>
            <a:r>
              <a:rPr lang="it-IT" sz="2000" dirty="0">
                <a:solidFill>
                  <a:srgbClr val="FF0000"/>
                </a:solidFill>
                <a:latin typeface="Calibri" pitchFamily="34" charset="0"/>
                <a:cs typeface="Arial" charset="0"/>
              </a:rPr>
              <a:t> </a:t>
            </a:r>
            <a:r>
              <a:rPr lang="it-IT" sz="2000" dirty="0">
                <a:latin typeface="Calibri" pitchFamily="34" charset="0"/>
                <a:cs typeface="Arial" charset="0"/>
              </a:rPr>
              <a:t>e i </a:t>
            </a:r>
            <a:r>
              <a:rPr lang="it-IT" sz="2000" dirty="0">
                <a:solidFill>
                  <a:srgbClr val="FF0000"/>
                </a:solidFill>
                <a:latin typeface="Calibri" pitchFamily="34" charset="0"/>
                <a:cs typeface="Arial" charset="0"/>
              </a:rPr>
              <a:t>Sinfili</a:t>
            </a:r>
            <a:r>
              <a:rPr lang="it-IT" sz="2000" dirty="0">
                <a:latin typeface="Calibri" pitchFamily="34" charset="0"/>
                <a:cs typeface="Arial" charset="0"/>
              </a:rPr>
              <a:t>, aumentano nel periodo di maggior trattamento come conseguenza della riduzione degli altri gruppi che hanno valenze di carattere predatorio più accentuate</a:t>
            </a:r>
            <a:r>
              <a:rPr lang="it-IT" sz="1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it-IT" sz="2000" dirty="0">
              <a:latin typeface="Calibri" pitchFamily="34" charset="0"/>
              <a:cs typeface="Arial" charset="0"/>
              <a:sym typeface="Calibri" pitchFamily="34" charset="0"/>
            </a:endParaRPr>
          </a:p>
        </p:txBody>
      </p:sp>
      <p:sp>
        <p:nvSpPr>
          <p:cNvPr id="352262" name="Google Shape;1336;g95a101c6a3_9_452"/>
          <p:cNvSpPr txBox="1">
            <a:spLocks noGrp="1"/>
          </p:cNvSpPr>
          <p:nvPr>
            <p:ph type="subTitle" idx="4294967295"/>
          </p:nvPr>
        </p:nvSpPr>
        <p:spPr>
          <a:xfrm>
            <a:off x="2308225" y="169861"/>
            <a:ext cx="6305550" cy="282575"/>
          </a:xfrm>
        </p:spPr>
        <p:txBody>
          <a:bodyPr>
            <a:noAutofit/>
          </a:bodyPr>
          <a:lstStyle/>
          <a:p>
            <a:pPr marL="0" indent="0" algn="ctr">
              <a:buClr>
                <a:srgbClr val="888888"/>
              </a:buClr>
              <a:buSzPts val="3200"/>
              <a:buNone/>
            </a:pPr>
            <a:r>
              <a:rPr lang="it-IT" b="1" dirty="0">
                <a:solidFill>
                  <a:srgbClr val="CC0000"/>
                </a:solidFill>
                <a:latin typeface="Calibri" pitchFamily="34" charset="0"/>
                <a:cs typeface="Arial" charset="0"/>
                <a:sym typeface="Calibri" pitchFamily="34" charset="0"/>
              </a:rPr>
              <a:t>PEDOFAUNA</a:t>
            </a:r>
            <a:r>
              <a:rPr lang="it-IT" sz="2800" b="1" dirty="0">
                <a:latin typeface="Calibri" pitchFamily="34" charset="0"/>
                <a:cs typeface="Arial" charset="0"/>
                <a:sym typeface="Calibri" pitchFamily="34" charset="0"/>
              </a:rPr>
              <a:t> - VIGNETI</a:t>
            </a:r>
            <a:endParaRPr lang="it-IT" b="1" dirty="0">
              <a:solidFill>
                <a:srgbClr val="CC0000"/>
              </a:solidFill>
              <a:latin typeface="Calibri" pitchFamily="34" charset="0"/>
              <a:cs typeface="Arial" charset="0"/>
              <a:sym typeface="Calibri" pitchFamily="34" charset="0"/>
            </a:endParaRPr>
          </a:p>
        </p:txBody>
      </p:sp>
      <p:pic>
        <p:nvPicPr>
          <p:cNvPr id="352266" name="Picture 10" descr="AEUvpLDkZWXwPRrnxGtts4kJW0YO0uYF9njF6PdOITswnN6H_fWlEPeC9zMYA0YgF29SjCqW-gMaoxx_MJ_E6jmqPSulNbj6HDoV8E23UDud_dL_v4H8_VnCH3fxmWqGoIp3Shp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11" y="906460"/>
            <a:ext cx="4365625" cy="2446338"/>
          </a:xfrm>
          <a:prstGeom prst="rect">
            <a:avLst/>
          </a:prstGeom>
          <a:noFill/>
        </p:spPr>
      </p:pic>
      <p:graphicFrame>
        <p:nvGraphicFramePr>
          <p:cNvPr id="352267" name="Object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1348684"/>
              </p:ext>
            </p:extLst>
          </p:nvPr>
        </p:nvGraphicFramePr>
        <p:xfrm>
          <a:off x="363537" y="4122736"/>
          <a:ext cx="4229100" cy="186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fico" r:id="rId4" imgW="4714837" imgH="2609910" progId="Excel.Chart.8">
                  <p:embed/>
                </p:oleObj>
              </mc:Choice>
              <mc:Fallback>
                <p:oleObj name="Grafico" r:id="rId4" imgW="4714837" imgH="2609910" progId="Excel.Chart.8">
                  <p:embed/>
                  <p:pic>
                    <p:nvPicPr>
                      <p:cNvPr id="352267" name="Object 11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37" y="4122736"/>
                        <a:ext cx="4229100" cy="1863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28" descr="Pauropodi">
            <a:extLst>
              <a:ext uri="{FF2B5EF4-FFF2-40B4-BE49-F238E27FC236}">
                <a16:creationId xmlns:a16="http://schemas.microsoft.com/office/drawing/2014/main" id="{DD6667CE-CB19-AA9E-4E31-A09689FDC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621837" y="234658"/>
            <a:ext cx="1589046" cy="1175042"/>
          </a:xfrm>
          <a:prstGeom prst="rect">
            <a:avLst/>
          </a:prstGeom>
          <a:noFill/>
        </p:spPr>
      </p:pic>
      <p:pic>
        <p:nvPicPr>
          <p:cNvPr id="3" name="Picture 29" descr="Sinfili">
            <a:extLst>
              <a:ext uri="{FF2B5EF4-FFF2-40B4-BE49-F238E27FC236}">
                <a16:creationId xmlns:a16="http://schemas.microsoft.com/office/drawing/2014/main" id="{8E31AA2C-9377-A000-CA8F-79A9ECC77B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568438" y="1772642"/>
            <a:ext cx="1642445" cy="1283883"/>
          </a:xfrm>
          <a:prstGeom prst="rect">
            <a:avLst/>
          </a:prstGeom>
          <a:noFill/>
        </p:spPr>
      </p:pic>
      <p:sp>
        <p:nvSpPr>
          <p:cNvPr id="4" name="Text Box 22">
            <a:extLst>
              <a:ext uri="{FF2B5EF4-FFF2-40B4-BE49-F238E27FC236}">
                <a16:creationId xmlns:a16="http://schemas.microsoft.com/office/drawing/2014/main" id="{1DBBD47D-F63B-068E-C49F-654D8C965F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3567" y="1357108"/>
            <a:ext cx="830263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800" dirty="0" err="1"/>
              <a:t>Pauropodi</a:t>
            </a:r>
            <a:endParaRPr lang="it-IT" sz="800" dirty="0"/>
          </a:p>
        </p:txBody>
      </p:sp>
      <p:sp>
        <p:nvSpPr>
          <p:cNvPr id="5" name="Text Box 24">
            <a:extLst>
              <a:ext uri="{FF2B5EF4-FFF2-40B4-BE49-F238E27FC236}">
                <a16:creationId xmlns:a16="http://schemas.microsoft.com/office/drawing/2014/main" id="{09E8DA6B-1DD9-6280-E3DF-C091C150C8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2137" y="3043433"/>
            <a:ext cx="873125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800" dirty="0"/>
              <a:t>Sinfili</a:t>
            </a:r>
          </a:p>
        </p:txBody>
      </p:sp>
      <p:pic>
        <p:nvPicPr>
          <p:cNvPr id="6" name="Immagine 12">
            <a:extLst>
              <a:ext uri="{FF2B5EF4-FFF2-40B4-BE49-F238E27FC236}">
                <a16:creationId xmlns:a16="http://schemas.microsoft.com/office/drawing/2014/main" id="{CD0FCF1D-A2DF-7FF1-BFB5-A3DDF1D24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582198" y="3511548"/>
            <a:ext cx="1642445" cy="1282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mmagine 11">
            <a:extLst>
              <a:ext uri="{FF2B5EF4-FFF2-40B4-BE49-F238E27FC236}">
                <a16:creationId xmlns:a16="http://schemas.microsoft.com/office/drawing/2014/main" id="{41C63128-1B45-2DD1-B183-AAAA1FB30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599503" y="5004553"/>
            <a:ext cx="1633713" cy="1261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3">
            <a:extLst>
              <a:ext uri="{FF2B5EF4-FFF2-40B4-BE49-F238E27FC236}">
                <a16:creationId xmlns:a16="http://schemas.microsoft.com/office/drawing/2014/main" id="{0B0C5877-EFD3-4827-81B0-49F91E0DD4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3567" y="4729758"/>
            <a:ext cx="116681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800" dirty="0"/>
              <a:t>Proturi</a:t>
            </a:r>
          </a:p>
        </p:txBody>
      </p:sp>
      <p:sp>
        <p:nvSpPr>
          <p:cNvPr id="10" name="Text Box 25">
            <a:extLst>
              <a:ext uri="{FF2B5EF4-FFF2-40B4-BE49-F238E27FC236}">
                <a16:creationId xmlns:a16="http://schemas.microsoft.com/office/drawing/2014/main" id="{7B567DF0-6300-C5A6-50D2-0B5DBA78DD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3567" y="6262253"/>
            <a:ext cx="99853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sz="800" dirty="0"/>
              <a:t>Dipluri</a:t>
            </a:r>
          </a:p>
        </p:txBody>
      </p:sp>
    </p:spTree>
    <p:extLst>
      <p:ext uri="{BB962C8B-B14F-4D97-AF65-F5344CB8AC3E}">
        <p14:creationId xmlns:p14="http://schemas.microsoft.com/office/powerpoint/2010/main" val="8634796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26DD2B3-C2F2-EAB0-3164-B1D5DEDB6A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BEFE05FA-B55A-816E-D8C9-99FA3BAAC4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5" name="Immagine 4" descr="Immagine che contiene testo, albero, schermata, paesaggio&#10;&#10;Descrizione generata automaticamente">
            <a:extLst>
              <a:ext uri="{FF2B5EF4-FFF2-40B4-BE49-F238E27FC236}">
                <a16:creationId xmlns:a16="http://schemas.microsoft.com/office/drawing/2014/main" id="{2E268311-0EBE-316B-8AE5-0F3610F0C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92" y="1122363"/>
            <a:ext cx="11041016" cy="554432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418B36D0-9DB5-8060-6966-4575CD832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0"/>
            <a:ext cx="10515600" cy="1277273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rtlCol="0" anchor="ctr" anchorCtr="0" compatLnSpc="1">
            <a:prstTxWarp prst="textNoShape">
              <a:avLst/>
            </a:prstTxWarp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lang="it-IT" altLang="it-IT" sz="4000" b="1" dirty="0">
                <a:solidFill>
                  <a:srgbClr val="1F1F1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Soluzioni agricole per ripristinare gli agroecosistemi</a:t>
            </a:r>
            <a:r>
              <a:rPr lang="it-IT" altLang="it-IT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Le Nature </a:t>
            </a:r>
            <a:r>
              <a:rPr lang="it-IT" altLang="it-IT" sz="4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Based</a:t>
            </a:r>
            <a:r>
              <a:rPr lang="it-IT" altLang="it-IT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Solutions</a:t>
            </a:r>
          </a:p>
        </p:txBody>
      </p:sp>
    </p:spTree>
    <p:extLst>
      <p:ext uri="{BB962C8B-B14F-4D97-AF65-F5344CB8AC3E}">
        <p14:creationId xmlns:p14="http://schemas.microsoft.com/office/powerpoint/2010/main" val="3108990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CasellaDiTesto 4">
            <a:extLst>
              <a:ext uri="{FF2B5EF4-FFF2-40B4-BE49-F238E27FC236}">
                <a16:creationId xmlns:a16="http://schemas.microsoft.com/office/drawing/2014/main" id="{0AEAB46C-2EA4-ABA9-9BD5-A33A01658D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7890" y="238125"/>
            <a:ext cx="694531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it-IT" altLang="it-IT" sz="1800" b="1" dirty="0">
                <a:solidFill>
                  <a:srgbClr val="0070C0"/>
                </a:solidFill>
              </a:rPr>
              <a:t>Linee guida per le Regioni/PA in base a cui definire le misure per la tutela dell’ambiente acquatico, dell’acqua potabile e biodiversità in aree protette e Siti Natura 2000</a:t>
            </a:r>
          </a:p>
          <a:p>
            <a:pPr>
              <a:spcBef>
                <a:spcPct val="0"/>
              </a:spcBef>
              <a:buNone/>
            </a:pPr>
            <a:r>
              <a:rPr lang="it-IT" altLang="it-IT" sz="1800" b="1" dirty="0"/>
              <a:t>(previste dal PAN al punto A.5.8.1)</a:t>
            </a:r>
          </a:p>
        </p:txBody>
      </p:sp>
      <p:pic>
        <p:nvPicPr>
          <p:cNvPr id="3076" name="Immagine 1">
            <a:extLst>
              <a:ext uri="{FF2B5EF4-FFF2-40B4-BE49-F238E27FC236}">
                <a16:creationId xmlns:a16="http://schemas.microsoft.com/office/drawing/2014/main" id="{18E376F4-FA5C-7F32-9B7B-DE934F019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4213"/>
            <a:ext cx="4418012" cy="617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CasellaDiTesto 9">
            <a:extLst>
              <a:ext uri="{FF2B5EF4-FFF2-40B4-BE49-F238E27FC236}">
                <a16:creationId xmlns:a16="http://schemas.microsoft.com/office/drawing/2014/main" id="{A82D17AE-78D0-6885-3B9B-9F3CB088D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311" y="60325"/>
            <a:ext cx="4231390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>
                <a:solidFill>
                  <a:srgbClr val="FF0000"/>
                </a:solidFill>
              </a:rPr>
              <a:t>DM 10/3/2015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/>
              <a:t>GU n. 71 del 26/3/2015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it-IT" altLang="it-IT" sz="1800" b="1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it-IT" altLang="it-IT" sz="1800" b="1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it-IT" altLang="it-IT" sz="1800" b="1" dirty="0"/>
          </a:p>
        </p:txBody>
      </p:sp>
      <p:sp>
        <p:nvSpPr>
          <p:cNvPr id="2" name="CasellaDiTesto 3">
            <a:extLst>
              <a:ext uri="{FF2B5EF4-FFF2-40B4-BE49-F238E27FC236}">
                <a16:creationId xmlns:a16="http://schemas.microsoft.com/office/drawing/2014/main" id="{B3321DDD-F03C-99DD-C05E-828E5D3A5B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8500" y="1604983"/>
            <a:ext cx="58547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it-IT" altLang="it-IT" sz="1800" b="1" dirty="0">
                <a:solidFill>
                  <a:srgbClr val="FF0000"/>
                </a:solidFill>
              </a:rPr>
              <a:t>Misure per la tutela della biodiversità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5B6071C9-84F4-650A-B142-41934776697D}"/>
              </a:ext>
            </a:extLst>
          </p:cNvPr>
          <p:cNvSpPr/>
          <p:nvPr/>
        </p:nvSpPr>
        <p:spPr>
          <a:xfrm>
            <a:off x="3995999" y="2095560"/>
            <a:ext cx="8196001" cy="47021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it-IT" b="1" dirty="0">
                <a:solidFill>
                  <a:srgbClr val="FF0000"/>
                </a:solidFill>
              </a:rPr>
              <a:t>Misura n. 13: </a:t>
            </a:r>
            <a:r>
              <a:rPr lang="it-IT" b="1" dirty="0"/>
              <a:t>Sostituzione/limitazione/eliminazione dei PF </a:t>
            </a:r>
            <a:r>
              <a:rPr lang="it-IT" dirty="0"/>
              <a:t>per tutela specie e habitat e impollinatori, tramite </a:t>
            </a:r>
            <a:r>
              <a:rPr lang="it-IT" b="1" dirty="0"/>
              <a:t>uso di mezzi e PF dell’agricoltura biologica</a:t>
            </a:r>
            <a:r>
              <a:rPr lang="it-IT" dirty="0"/>
              <a:t>, che non presentino </a:t>
            </a:r>
            <a:r>
              <a:rPr lang="it-IT" b="1" dirty="0" err="1"/>
              <a:t>SPe</a:t>
            </a:r>
            <a:r>
              <a:rPr lang="it-IT" b="1" dirty="0"/>
              <a:t> (3 e 4) </a:t>
            </a:r>
            <a:r>
              <a:rPr lang="it-IT" dirty="0"/>
              <a:t>e non pericolosi per ambiente (</a:t>
            </a:r>
            <a:r>
              <a:rPr lang="it-IT" b="1" dirty="0"/>
              <a:t>N</a:t>
            </a:r>
            <a:r>
              <a:rPr lang="it-IT" dirty="0"/>
              <a:t>), e misure accompagnamento</a:t>
            </a:r>
          </a:p>
          <a:p>
            <a:pPr eaLnBrk="1" hangingPunct="1">
              <a:buClr>
                <a:schemeClr val="accent3"/>
              </a:buClr>
              <a:defRPr/>
            </a:pPr>
            <a:endParaRPr lang="it-IT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it-IT" b="1" dirty="0">
                <a:solidFill>
                  <a:srgbClr val="FF0000"/>
                </a:solidFill>
              </a:rPr>
              <a:t>Misura n. 16: </a:t>
            </a:r>
            <a:r>
              <a:rPr lang="it-IT" b="1" dirty="0"/>
              <a:t>Pratiche agronomiche con non uso o uso minimo di PF , agricoltura biologica  </a:t>
            </a:r>
            <a:r>
              <a:rPr lang="it-IT" dirty="0"/>
              <a:t>e</a:t>
            </a:r>
            <a:r>
              <a:rPr lang="it-IT" b="1" dirty="0"/>
              <a:t> </a:t>
            </a:r>
            <a:r>
              <a:rPr lang="it-IT" dirty="0"/>
              <a:t>miglioramento ambientale -  creazione fasce inerbite con specie autoctone , creazione/ripristino zone umide, fontanili,  connessioni ecologiche (siepi, vegetazione </a:t>
            </a:r>
            <a:r>
              <a:rPr lang="it-IT" dirty="0" err="1"/>
              <a:t>perfluviale</a:t>
            </a:r>
            <a:r>
              <a:rPr lang="it-IT" dirty="0"/>
              <a:t>, muretti a secco..)</a:t>
            </a:r>
          </a:p>
          <a:p>
            <a:pPr eaLnBrk="1" hangingPunct="1">
              <a:buClr>
                <a:schemeClr val="accent3"/>
              </a:buClr>
              <a:defRPr/>
            </a:pPr>
            <a:endParaRPr lang="it-IT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it-IT" b="1" dirty="0">
                <a:solidFill>
                  <a:srgbClr val="FF0000"/>
                </a:solidFill>
              </a:rPr>
              <a:t>Misura n. 17: </a:t>
            </a:r>
            <a:r>
              <a:rPr lang="it-IT" b="1" dirty="0"/>
              <a:t>Formazione e consulenza </a:t>
            </a:r>
            <a:r>
              <a:rPr lang="it-IT" dirty="0"/>
              <a:t>su</a:t>
            </a:r>
            <a:r>
              <a:rPr lang="it-IT" b="1" dirty="0"/>
              <a:t> </a:t>
            </a:r>
            <a:r>
              <a:rPr lang="it-IT" dirty="0"/>
              <a:t>effetti dei PF su habitat e specie e impollinatori, ecosistemi acquatici, tecniche di  </a:t>
            </a:r>
            <a:r>
              <a:rPr lang="it-IT" b="1" dirty="0"/>
              <a:t>agricoltura biologica e integrata volontaria, </a:t>
            </a:r>
            <a:r>
              <a:rPr lang="it-IT" dirty="0"/>
              <a:t>scelta di PF compatibili con gestione siti N2000 /Aree protette</a:t>
            </a:r>
          </a:p>
          <a:p>
            <a:pPr eaLnBrk="1" hangingPunct="1">
              <a:buClr>
                <a:schemeClr val="accent3"/>
              </a:buClr>
              <a:defRPr/>
            </a:pPr>
            <a:endParaRPr lang="it-IT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it-IT" b="1" dirty="0">
                <a:solidFill>
                  <a:srgbClr val="FF0000"/>
                </a:solidFill>
              </a:rPr>
              <a:t>Misura n. 18: </a:t>
            </a:r>
            <a:r>
              <a:rPr lang="it-IT" b="1" dirty="0"/>
              <a:t>Azioni di marketing </a:t>
            </a:r>
            <a:r>
              <a:rPr lang="it-IT" dirty="0"/>
              <a:t>finalizzate alla promozione di prodotti realizzati in aree protette/rete N2000 , bacino/sottobacino.. </a:t>
            </a:r>
            <a:endParaRPr lang="it-IT" b="1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1300BADC-6FCD-AFDB-CDE3-ED79904A4382}"/>
              </a:ext>
            </a:extLst>
          </p:cNvPr>
          <p:cNvSpPr txBox="1"/>
          <p:nvPr/>
        </p:nvSpPr>
        <p:spPr>
          <a:xfrm>
            <a:off x="3715983" y="2085409"/>
            <a:ext cx="84328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kern="15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Inerbimento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kern="15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Manutenzione permanente dell'inerbimento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Pacciamatura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Ripuntatura autunnale del suolo 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Attivazione del microbiota del suolo 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Mantenimento e aumento della varietà strutturale in vigna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Fasce tampone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Strategie per la riduzione dell’impiego di rame 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Difese biologiche per insetti patogeni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Mantenimento sistemi di allevamento tradizionali ed elementi strutturali in materiali organici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Nidi artificiali, </a:t>
            </a:r>
            <a:r>
              <a:rPr lang="it-IT" sz="1800" b="1" dirty="0" err="1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bat</a:t>
            </a: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-box per chirotteri, condomini per insetti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Adattamento faunistico degli annessi agricoli (edifici)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" name="Picture 8" descr="logo">
            <a:extLst>
              <a:ext uri="{FF2B5EF4-FFF2-40B4-BE49-F238E27FC236}">
                <a16:creationId xmlns:a16="http://schemas.microsoft.com/office/drawing/2014/main" id="{521B1BD0-2FEF-0E43-B779-AB9E3E3D1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01300" y="6070600"/>
            <a:ext cx="1587500" cy="73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8C4EF55E-662B-5A71-AD46-2C7FB4186D68}"/>
              </a:ext>
            </a:extLst>
          </p:cNvPr>
          <p:cNvSpPr txBox="1"/>
          <p:nvPr/>
        </p:nvSpPr>
        <p:spPr>
          <a:xfrm>
            <a:off x="992605" y="165328"/>
            <a:ext cx="9982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solidFill>
                  <a:srgbClr val="FF0000"/>
                </a:solidFill>
              </a:rPr>
              <a:t>BUONE PRATICHE PER LA BIODIVERSITA’ IN VIGNETO </a:t>
            </a:r>
          </a:p>
          <a:p>
            <a:pPr algn="ctr"/>
            <a:r>
              <a:rPr lang="it-IT" sz="2400" b="1" dirty="0">
                <a:solidFill>
                  <a:srgbClr val="0070C0"/>
                </a:solidFill>
              </a:rPr>
              <a:t>REGIONE Piemonte   D.G.R. 55-7222 del 14 Luglio 2023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AC029972-D98C-16AE-01E8-E57A28B3B1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" y="1288197"/>
            <a:ext cx="3288862" cy="528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3284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Google Shape;233;p7">
            <a:extLst>
              <a:ext uri="{FF2B5EF4-FFF2-40B4-BE49-F238E27FC236}">
                <a16:creationId xmlns:a16="http://schemas.microsoft.com/office/drawing/2014/main" id="{90CF1C9E-0FDA-909C-1A61-7A822F08129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95274" y="911225"/>
            <a:ext cx="5745165" cy="2352676"/>
          </a:xfrm>
        </p:spPr>
        <p:txBody>
          <a:bodyPr>
            <a:normAutofit/>
          </a:bodyPr>
          <a:lstStyle/>
          <a:p>
            <a:pPr marL="0" indent="0" algn="just" eaLnBrk="1" hangingPunct="1">
              <a:lnSpc>
                <a:spcPct val="90000"/>
              </a:lnSpc>
              <a:buClr>
                <a:srgbClr val="008000"/>
              </a:buClr>
              <a:buSzPts val="1600"/>
              <a:buNone/>
            </a:pPr>
            <a:r>
              <a:rPr lang="it-IT" altLang="it-IT" sz="1600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L’inerbimento degli interfilari </a:t>
            </a:r>
            <a:r>
              <a:rPr lang="it-IT" altLang="it-IT" sz="1600" dirty="0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è ormai pratica diffusa, anche tra i sempre meno viticoltori che praticano il diserbo chimico, limitato al </a:t>
            </a:r>
            <a:r>
              <a:rPr lang="it-IT" altLang="it-IT" sz="1600" dirty="0" err="1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sottofila</a:t>
            </a:r>
            <a:r>
              <a:rPr lang="it-IT" altLang="it-IT" sz="1600" dirty="0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. L’impiego nell’inerbimento di un </a:t>
            </a:r>
            <a:r>
              <a:rPr lang="it-IT" altLang="it-IT" sz="1600" i="1" dirty="0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pool</a:t>
            </a:r>
            <a:r>
              <a:rPr lang="it-IT" altLang="it-IT" sz="1600" dirty="0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 limitato di specie generaliste e povere di elementi autoctoni, le lavorazioni di trinciatura e sovescio unite al compattamento meccanico per i numerosi passaggi anche in agricoltura biologica, lo sfalcio precoce nel periodo di fioritura o di sviluppo delle larve di insetti, limitano molto la naturalità della cotica erbosa e lo sviluppo di </a:t>
            </a:r>
            <a:r>
              <a:rPr lang="it-IT" altLang="it-IT" sz="1600" dirty="0" err="1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un’ecosistema</a:t>
            </a:r>
            <a:r>
              <a:rPr lang="it-IT" altLang="it-IT" sz="1600" dirty="0"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 complesso da essa dipendente</a:t>
            </a:r>
            <a:r>
              <a:rPr lang="it-IT" altLang="it-IT" sz="1600" dirty="0">
                <a:latin typeface="Calibri" panose="020F0502020204030204" pitchFamily="34" charset="0"/>
                <a:sym typeface="Calibri" panose="020F0502020204030204" pitchFamily="34" charset="0"/>
              </a:rPr>
              <a:t>.</a:t>
            </a:r>
            <a:endParaRPr lang="it-IT" altLang="it-IT" dirty="0"/>
          </a:p>
        </p:txBody>
      </p:sp>
      <p:pic>
        <p:nvPicPr>
          <p:cNvPr id="236" name="Google Shape;236;p7">
            <a:extLst>
              <a:ext uri="{FF2B5EF4-FFF2-40B4-BE49-F238E27FC236}">
                <a16:creationId xmlns:a16="http://schemas.microsoft.com/office/drawing/2014/main" id="{3AF68AF6-E39B-F660-5A45-548C728F33AE}"/>
              </a:ext>
            </a:extLst>
          </p:cNvPr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6553730" y="239120"/>
            <a:ext cx="4930774" cy="34565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2775" name="Google Shape;237;p7">
            <a:extLst>
              <a:ext uri="{FF2B5EF4-FFF2-40B4-BE49-F238E27FC236}">
                <a16:creationId xmlns:a16="http://schemas.microsoft.com/office/drawing/2014/main" id="{957B76AC-36D0-D92E-EB8F-45989F3C62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7856" y="3905372"/>
            <a:ext cx="4847960" cy="269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5" tIns="45700" rIns="91425" bIns="4570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</a:pPr>
            <a:r>
              <a:rPr lang="it-IT" altLang="it-IT" sz="2000" u="sng" dirty="0">
                <a:solidFill>
                  <a:srgbClr val="FF33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Misure :</a:t>
            </a:r>
            <a:endParaRPr lang="it-IT" altLang="it-IT" sz="2000" dirty="0">
              <a:solidFill>
                <a:srgbClr val="000000"/>
              </a:solidFill>
              <a:sym typeface="Arial" panose="020B060402020202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</a:pPr>
            <a:r>
              <a:rPr lang="it-IT" altLang="it-IT" sz="2000" dirty="0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Rullature anziché trinciature</a:t>
            </a:r>
            <a:endParaRPr lang="it-IT" altLang="it-IT" sz="2000" dirty="0">
              <a:solidFill>
                <a:srgbClr val="000000"/>
              </a:solidFill>
              <a:sym typeface="Arial" panose="020B060402020202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</a:pPr>
            <a:r>
              <a:rPr lang="it-IT" altLang="it-IT" sz="2000" dirty="0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Trinciature a filari alternati</a:t>
            </a:r>
            <a:endParaRPr lang="it-IT" altLang="it-IT" sz="2000" dirty="0">
              <a:solidFill>
                <a:srgbClr val="000000"/>
              </a:solidFill>
              <a:sym typeface="Arial" panose="020B060402020202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</a:pPr>
            <a:r>
              <a:rPr lang="it-IT" altLang="it-IT" sz="2000" dirty="0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Sfalci tardivi e concentrati nel </a:t>
            </a:r>
            <a:r>
              <a:rPr lang="it-IT" altLang="it-IT" sz="2000" dirty="0" err="1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sottofilare</a:t>
            </a:r>
            <a:endParaRPr lang="it-IT" altLang="it-IT" sz="2000" dirty="0">
              <a:solidFill>
                <a:srgbClr val="008000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  <a:p>
            <a:pPr marL="342900" indent="-342900" fontAlgn="base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</a:pPr>
            <a:r>
              <a:rPr lang="it-IT" altLang="it-IT" sz="2000" dirty="0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Inerbimento permanente con uso di miscugli con sementi di preservazione  (</a:t>
            </a:r>
            <a:r>
              <a:rPr lang="it-IT" altLang="it-IT" sz="2000" dirty="0" err="1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D.lgs</a:t>
            </a:r>
            <a:r>
              <a:rPr lang="it-IT" altLang="it-IT" sz="2000" dirty="0">
                <a:solidFill>
                  <a:srgbClr val="008000"/>
                </a:solidFill>
                <a:latin typeface="Calibri" panose="020F0502020204030204" pitchFamily="34" charset="0"/>
                <a:sym typeface="Calibri" panose="020F0502020204030204" pitchFamily="34" charset="0"/>
              </a:rPr>
              <a:t> 148/2012) </a:t>
            </a:r>
            <a:endParaRPr lang="it-IT" altLang="it-IT" sz="2000" dirty="0">
              <a:solidFill>
                <a:srgbClr val="000000"/>
              </a:solidFill>
              <a:sym typeface="Arial" panose="020B0604020202020204" pitchFamily="34" charset="0"/>
            </a:endParaRPr>
          </a:p>
          <a:p>
            <a:pPr fontAlgn="base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None/>
            </a:pPr>
            <a:endParaRPr lang="it-IT" altLang="it-IT" sz="1600" dirty="0">
              <a:solidFill>
                <a:srgbClr val="000000"/>
              </a:solidFill>
              <a:latin typeface="Calibri" panose="020F0502020204030204" pitchFamily="34" charset="0"/>
              <a:sym typeface="Calibri" panose="020F050202020403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1E47DB1-9962-BE8B-0BDE-E6BA68A231EF}"/>
              </a:ext>
            </a:extLst>
          </p:cNvPr>
          <p:cNvSpPr txBox="1"/>
          <p:nvPr/>
        </p:nvSpPr>
        <p:spPr>
          <a:xfrm>
            <a:off x="295274" y="-2540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kern="15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Inerbimento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kern="15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Manutenzione permanente dell'inerbimento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eaLnBrk="0" fontAlgn="base" hangingPunct="0"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Pacciamatura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Segnaposto contenuto 5" descr="Le Rolojack couche un couvert bien développé | mon-ViTi">
            <a:extLst>
              <a:ext uri="{FF2B5EF4-FFF2-40B4-BE49-F238E27FC236}">
                <a16:creationId xmlns:a16="http://schemas.microsoft.com/office/drawing/2014/main" id="{6E6C4D90-B2DF-A51F-919D-7A96B3FB3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886" y="4027471"/>
            <a:ext cx="3588544" cy="2018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magine 5" descr="Immagine che contiene pneumatico, ruota, Ricambio auto, aria aperta&#10;&#10;Descrizione generata automaticamente">
            <a:extLst>
              <a:ext uri="{FF2B5EF4-FFF2-40B4-BE49-F238E27FC236}">
                <a16:creationId xmlns:a16="http://schemas.microsoft.com/office/drawing/2014/main" id="{B86DBAC9-A6A6-D809-2477-40F53FFAA5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4" y="3042173"/>
            <a:ext cx="2627461" cy="1970595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06C5C1BB-A654-EDF4-0311-6B44BED75C4C}"/>
              </a:ext>
            </a:extLst>
          </p:cNvPr>
          <p:cNvSpPr txBox="1"/>
          <p:nvPr/>
        </p:nvSpPr>
        <p:spPr>
          <a:xfrm>
            <a:off x="227569" y="5036749"/>
            <a:ext cx="2627461" cy="183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it-IT" altLang="it-IT" sz="1800" dirty="0"/>
              <a:t>Manutenzione (diserbo meccanico, </a:t>
            </a:r>
            <a:r>
              <a:rPr lang="it-IT" altLang="it-IT" sz="1800" dirty="0" err="1"/>
              <a:t>sottofilare</a:t>
            </a:r>
            <a:r>
              <a:rPr lang="it-IT" altLang="it-IT" sz="1800" dirty="0"/>
              <a:t> e interfilare; modo, periodo e frequenza di sfalcio per rispetto piante in fiore, ecc..)</a:t>
            </a:r>
          </a:p>
          <a:p>
            <a:pPr eaLnBrk="1" hangingPunct="1">
              <a:lnSpc>
                <a:spcPct val="90000"/>
              </a:lnSpc>
            </a:pPr>
            <a:endParaRPr lang="it-IT" altLang="it-IT" sz="1800" dirty="0"/>
          </a:p>
        </p:txBody>
      </p:sp>
    </p:spTree>
    <p:extLst>
      <p:ext uri="{BB962C8B-B14F-4D97-AF65-F5344CB8AC3E}">
        <p14:creationId xmlns:p14="http://schemas.microsoft.com/office/powerpoint/2010/main" val="22759723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3" name="Rectangle 3">
            <a:extLst>
              <a:ext uri="{FF2B5EF4-FFF2-40B4-BE49-F238E27FC236}">
                <a16:creationId xmlns:a16="http://schemas.microsoft.com/office/drawing/2014/main" id="{D4BEAF0D-EF93-9530-08C5-DDD0AC8FB2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09533" y="152400"/>
            <a:ext cx="8309367" cy="49403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it-IT" altLang="it-IT" sz="2400" dirty="0"/>
              <a:t>Ottimizzazione della miscela di semenze (tipo, numero specie, presenza piante con fiore che attirano insetti, ecc..)</a:t>
            </a:r>
          </a:p>
          <a:p>
            <a:pPr eaLnBrk="1" hangingPunct="1">
              <a:lnSpc>
                <a:spcPct val="90000"/>
              </a:lnSpc>
            </a:pPr>
            <a:endParaRPr lang="it-IT" altLang="it-IT" sz="2400" dirty="0"/>
          </a:p>
        </p:txBody>
      </p:sp>
      <p:pic>
        <p:nvPicPr>
          <p:cNvPr id="2" name="Google Shape;234;p7">
            <a:extLst>
              <a:ext uri="{FF2B5EF4-FFF2-40B4-BE49-F238E27FC236}">
                <a16:creationId xmlns:a16="http://schemas.microsoft.com/office/drawing/2014/main" id="{1BB15302-93D4-41C9-F9C2-D64C2544AE3B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498" y="840756"/>
            <a:ext cx="9108402" cy="5736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Google Shape;235;p7">
            <a:extLst>
              <a:ext uri="{FF2B5EF4-FFF2-40B4-BE49-F238E27FC236}">
                <a16:creationId xmlns:a16="http://schemas.microsoft.com/office/drawing/2014/main" id="{19E3819B-BAEA-0863-E76F-B3B202E042E1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976204"/>
            <a:ext cx="2765426" cy="368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082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0"/>
    </mc:Choice>
    <mc:Fallback xmlns="">
      <p:transition spd="slow" advTm="400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natura, foglia, erba&#10;&#10;Descrizione generata automaticamente">
            <a:extLst>
              <a:ext uri="{FF2B5EF4-FFF2-40B4-BE49-F238E27FC236}">
                <a16:creationId xmlns:a16="http://schemas.microsoft.com/office/drawing/2014/main" id="{96DD56CC-1391-CB4C-4975-96BA81880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67000" y="-2666998"/>
            <a:ext cx="6857999" cy="12191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6908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35100" y="227408"/>
            <a:ext cx="10515600" cy="1325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it-IT" sz="3600" dirty="0">
                <a:solidFill>
                  <a:srgbClr val="FF0000"/>
                </a:solidFill>
              </a:rPr>
              <a:t>Concorrenza tra le specie erbacee e la vite?</a:t>
            </a:r>
          </a:p>
        </p:txBody>
      </p:sp>
      <p:sp>
        <p:nvSpPr>
          <p:cNvPr id="356354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it-IT" sz="1700"/>
          </a:p>
        </p:txBody>
      </p:sp>
      <p:pic>
        <p:nvPicPr>
          <p:cNvPr id="356355" name="Picture 4" descr="IMG_20170711_1906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8089" y="1280318"/>
            <a:ext cx="9071697" cy="5092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88323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8" name="Segnaposto testo 2">
            <a:extLst>
              <a:ext uri="{FF2B5EF4-FFF2-40B4-BE49-F238E27FC236}">
                <a16:creationId xmlns:a16="http://schemas.microsoft.com/office/drawing/2014/main" id="{6BE43F77-A9A4-2084-310C-0B0D42740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418596"/>
            <a:ext cx="12065000" cy="1325563"/>
          </a:xfrm>
        </p:spPr>
        <p:txBody>
          <a:bodyPr/>
          <a:lstStyle/>
          <a:p>
            <a:pPr eaLnBrk="1" hangingPunct="1">
              <a:lnSpc>
                <a:spcPct val="85000"/>
              </a:lnSpc>
              <a:spcBef>
                <a:spcPct val="10000"/>
              </a:spcBef>
              <a:defRPr/>
            </a:pPr>
            <a:r>
              <a:rPr lang="it-IT" dirty="0"/>
              <a:t>  </a:t>
            </a:r>
            <a:r>
              <a:rPr lang="it-IT" sz="2400" b="1" i="1" dirty="0"/>
              <a:t>“</a:t>
            </a:r>
            <a:r>
              <a:rPr lang="it-IT" sz="2000" b="1" i="1" dirty="0"/>
              <a:t>La ricchezza di organismi vegetali in una coltura permette maggiore produttività e protegge i campi.”</a:t>
            </a:r>
            <a:r>
              <a:rPr lang="it-IT" sz="2000" dirty="0"/>
              <a:t>  </a:t>
            </a:r>
          </a:p>
        </p:txBody>
      </p:sp>
      <p:pic>
        <p:nvPicPr>
          <p:cNvPr id="9" name="Immagine 8" descr="Immagine che contiene erba, Prato artificiale, schermata, stadio&#10;&#10;Descrizione generata automaticamente">
            <a:extLst>
              <a:ext uri="{FF2B5EF4-FFF2-40B4-BE49-F238E27FC236}">
                <a16:creationId xmlns:a16="http://schemas.microsoft.com/office/drawing/2014/main" id="{7A65BECB-4A21-114A-4093-C88B4DE7DD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261" y="2895600"/>
            <a:ext cx="9448471" cy="4978400"/>
          </a:xfrm>
          <a:prstGeom prst="rect">
            <a:avLst/>
          </a:prstGeom>
        </p:spPr>
      </p:pic>
      <p:pic>
        <p:nvPicPr>
          <p:cNvPr id="11" name="Picture 16" descr="news__david_tilman_award">
            <a:extLst>
              <a:ext uri="{FF2B5EF4-FFF2-40B4-BE49-F238E27FC236}">
                <a16:creationId xmlns:a16="http://schemas.microsoft.com/office/drawing/2014/main" id="{CCFACCAE-4B7F-7F9C-E9F0-F10F600F6E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7300" y="515577"/>
            <a:ext cx="9283700" cy="4641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9">
            <a:extLst>
              <a:ext uri="{FF2B5EF4-FFF2-40B4-BE49-F238E27FC236}">
                <a16:creationId xmlns:a16="http://schemas.microsoft.com/office/drawing/2014/main" id="{A8822CFC-F48A-4EC2-11BA-AF02821E97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4650" y="4630232"/>
            <a:ext cx="83058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50000"/>
              </a:lnSpc>
            </a:pPr>
            <a:r>
              <a:rPr lang="it-IT" altLang="it-IT" sz="2400" b="1" i="1" dirty="0">
                <a:solidFill>
                  <a:srgbClr val="FFFF66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Prof. G. David Tilman </a:t>
            </a:r>
            <a:r>
              <a:rPr lang="it-IT" altLang="it-IT" sz="1600" b="1" dirty="0">
                <a:solidFill>
                  <a:srgbClr val="FFFF66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Università del Minnesota</a:t>
            </a:r>
          </a:p>
          <a:p>
            <a:pPr eaLnBrk="1" hangingPunct="1">
              <a:lnSpc>
                <a:spcPct val="50000"/>
              </a:lnSpc>
              <a:spcBef>
                <a:spcPct val="50000"/>
              </a:spcBef>
            </a:pPr>
            <a:r>
              <a:rPr lang="it-IT" altLang="it-IT" b="1" dirty="0">
                <a:solidFill>
                  <a:srgbClr val="FFFF66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Premio Balzan 2014 per la ricerca di base e applicata nel campo dell’Ecologia Vegetale</a:t>
            </a:r>
          </a:p>
          <a:p>
            <a:pPr eaLnBrk="1" hangingPunct="1"/>
            <a:endParaRPr lang="it-IT" altLang="it-IT" b="1" dirty="0">
              <a:solidFill>
                <a:srgbClr val="FFFF66"/>
              </a:solidFill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960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0"/>
    </mc:Choice>
    <mc:Fallback xmlns="">
      <p:transition spd="slow" advTm="4000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natura, cielo, altopiano&#10;&#10;Descrizione generata automaticamente">
            <a:extLst>
              <a:ext uri="{FF2B5EF4-FFF2-40B4-BE49-F238E27FC236}">
                <a16:creationId xmlns:a16="http://schemas.microsoft.com/office/drawing/2014/main" id="{FAECCB42-51FA-84D2-26C0-05483F1151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37" y="687864"/>
            <a:ext cx="6464968" cy="3636545"/>
          </a:xfrm>
          <a:prstGeom prst="rect">
            <a:avLst/>
          </a:prstGeom>
        </p:spPr>
      </p:pic>
      <p:pic>
        <p:nvPicPr>
          <p:cNvPr id="5" name="Immagine 4" descr="Immagine che contiene aria aperta, pianta, erba, Insieme di organismi vegetali&#10;&#10;Descrizione generata automaticamente">
            <a:extLst>
              <a:ext uri="{FF2B5EF4-FFF2-40B4-BE49-F238E27FC236}">
                <a16:creationId xmlns:a16="http://schemas.microsoft.com/office/drawing/2014/main" id="{02243F81-987F-82F7-914F-42B43F5DA4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853" y="2917656"/>
            <a:ext cx="6464969" cy="3636545"/>
          </a:xfrm>
          <a:prstGeom prst="rect">
            <a:avLst/>
          </a:prstGeom>
        </p:spPr>
      </p:pic>
      <p:pic>
        <p:nvPicPr>
          <p:cNvPr id="7" name="Immagine 6" descr="Immagine che contiene aria aperta, cielo, natura, montagna&#10;&#10;Descrizione generata automaticamente">
            <a:extLst>
              <a:ext uri="{FF2B5EF4-FFF2-40B4-BE49-F238E27FC236}">
                <a16:creationId xmlns:a16="http://schemas.microsoft.com/office/drawing/2014/main" id="{98677582-4EB1-34C8-1395-37D85CF780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7706" y="144378"/>
            <a:ext cx="4235116" cy="2382253"/>
          </a:xfrm>
          <a:prstGeom prst="rect">
            <a:avLst/>
          </a:prstGeom>
        </p:spPr>
      </p:pic>
      <p:pic>
        <p:nvPicPr>
          <p:cNvPr id="2050" name="Picture 2" descr="Bromus tectorum - Wikipedia">
            <a:extLst>
              <a:ext uri="{FF2B5EF4-FFF2-40B4-BE49-F238E27FC236}">
                <a16:creationId xmlns:a16="http://schemas.microsoft.com/office/drawing/2014/main" id="{50A37413-E9AF-8960-0EE2-B8855A652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7" y="4432129"/>
            <a:ext cx="2829429" cy="212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0561304-4E2F-E2DD-C6A5-7B5372DC28C7}"/>
              </a:ext>
            </a:extLst>
          </p:cNvPr>
          <p:cNvSpPr txBox="1"/>
          <p:nvPr/>
        </p:nvSpPr>
        <p:spPr>
          <a:xfrm>
            <a:off x="465222" y="-50800"/>
            <a:ext cx="67376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rgbClr val="FF0000"/>
                </a:solidFill>
              </a:rPr>
              <a:t>S</a:t>
            </a:r>
            <a:r>
              <a:rPr lang="it-IT" dirty="0">
                <a:solidFill>
                  <a:srgbClr val="FF0000"/>
                </a:solidFill>
              </a:rPr>
              <a:t>UPERFICI VITICOLE DI </a:t>
            </a:r>
            <a:r>
              <a:rPr lang="it-IT" sz="2400" b="1" dirty="0">
                <a:solidFill>
                  <a:srgbClr val="FF0000"/>
                </a:solidFill>
              </a:rPr>
              <a:t>P</a:t>
            </a:r>
            <a:r>
              <a:rPr lang="it-IT" dirty="0">
                <a:solidFill>
                  <a:srgbClr val="FF0000"/>
                </a:solidFill>
              </a:rPr>
              <a:t>ROMOZIONE DELLA </a:t>
            </a:r>
            <a:r>
              <a:rPr lang="it-IT" sz="2400" b="1" dirty="0">
                <a:solidFill>
                  <a:srgbClr val="FF0000"/>
                </a:solidFill>
              </a:rPr>
              <a:t>B</a:t>
            </a:r>
            <a:r>
              <a:rPr lang="it-IT" dirty="0">
                <a:solidFill>
                  <a:srgbClr val="FF0000"/>
                </a:solidFill>
              </a:rPr>
              <a:t>IODIVERSITA’ </a:t>
            </a:r>
          </a:p>
          <a:p>
            <a:r>
              <a:rPr lang="it-IT" dirty="0">
                <a:solidFill>
                  <a:srgbClr val="FF0000"/>
                </a:solidFill>
              </a:rPr>
              <a:t>			CANTONE VALLESE - SVIZZERA 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581BB012-C8E0-ACD2-6F44-53CF13A6C8D2}"/>
              </a:ext>
            </a:extLst>
          </p:cNvPr>
          <p:cNvSpPr txBox="1"/>
          <p:nvPr/>
        </p:nvSpPr>
        <p:spPr>
          <a:xfrm>
            <a:off x="3262566" y="6015590"/>
            <a:ext cx="144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/>
              <a:t>Bromus</a:t>
            </a:r>
            <a:r>
              <a:rPr lang="it-IT" dirty="0"/>
              <a:t> </a:t>
            </a:r>
            <a:r>
              <a:rPr lang="it-IT" dirty="0" err="1"/>
              <a:t>tectorum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0984121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03704F66-E458-A54C-818A-EFC2FA2C8F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344335"/>
            <a:ext cx="5183188" cy="2478518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fr-CH" sz="2400" dirty="0"/>
            </a:br>
            <a:endParaRPr lang="fr-CH" sz="2400" dirty="0"/>
          </a:p>
          <a:p>
            <a:endParaRPr lang="fr-CH" dirty="0"/>
          </a:p>
          <a:p>
            <a:endParaRPr lang="fr-CH" dirty="0"/>
          </a:p>
        </p:txBody>
      </p:sp>
      <p:graphicFrame>
        <p:nvGraphicFramePr>
          <p:cNvPr id="13" name="Tableau 12">
            <a:extLst>
              <a:ext uri="{FF2B5EF4-FFF2-40B4-BE49-F238E27FC236}">
                <a16:creationId xmlns:a16="http://schemas.microsoft.com/office/drawing/2014/main" id="{222E546B-30CD-6D6E-0272-F31B6D3D1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652640"/>
              </p:ext>
            </p:extLst>
          </p:nvPr>
        </p:nvGraphicFramePr>
        <p:xfrm>
          <a:off x="809127" y="356109"/>
          <a:ext cx="10659432" cy="29999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29716">
                  <a:extLst>
                    <a:ext uri="{9D8B030D-6E8A-4147-A177-3AD203B41FA5}">
                      <a16:colId xmlns:a16="http://schemas.microsoft.com/office/drawing/2014/main" val="1986161222"/>
                    </a:ext>
                  </a:extLst>
                </a:gridCol>
                <a:gridCol w="5329716">
                  <a:extLst>
                    <a:ext uri="{9D8B030D-6E8A-4147-A177-3AD203B41FA5}">
                      <a16:colId xmlns:a16="http://schemas.microsoft.com/office/drawing/2014/main" val="38045831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Caratteristiche</a:t>
                      </a:r>
                      <a:endParaRPr lang="fr-CH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0297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</a:t>
                      </a:r>
                      <a:r>
                        <a:rPr lang="fr-CH" sz="2200" b="1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vigneto</a:t>
                      </a:r>
                      <a:r>
                        <a:rPr lang="fr-CH" sz="2200" b="1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vallesano</a:t>
                      </a:r>
                      <a:endParaRPr lang="fr-CH" sz="2200" b="1" i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esigenze</a:t>
                      </a:r>
                      <a:r>
                        <a:rPr lang="fr-CH" sz="2200" b="1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agronomiche</a:t>
                      </a:r>
                      <a:r>
                        <a:rPr lang="fr-CH" sz="2200" b="1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dalle </a:t>
                      </a:r>
                      <a:r>
                        <a:rPr lang="fr-CH" sz="2200" b="1" i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piante</a:t>
                      </a:r>
                      <a:endParaRPr lang="fr-CH" sz="2200" b="1" i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57847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b="1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1866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b="1" dirty="0" err="1"/>
                        <a:t>Meccanizzazione</a:t>
                      </a:r>
                      <a:r>
                        <a:rPr lang="fr-CH" sz="2000" b="1" dirty="0"/>
                        <a:t> </a:t>
                      </a:r>
                      <a:r>
                        <a:rPr lang="fr-CH" sz="2000" b="1" dirty="0" err="1"/>
                        <a:t>leggera</a:t>
                      </a:r>
                      <a:endParaRPr lang="fr-CH" sz="2000" b="1" dirty="0"/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b="1" dirty="0" err="1"/>
                        <a:t>Piante</a:t>
                      </a:r>
                      <a:r>
                        <a:rPr lang="fr-CH" sz="2000" b="1" dirty="0"/>
                        <a:t> basse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0770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dirty="0" err="1"/>
                        <a:t>Allevamento</a:t>
                      </a:r>
                      <a:r>
                        <a:rPr lang="fr-CH" sz="2000" dirty="0"/>
                        <a:t> </a:t>
                      </a:r>
                      <a:r>
                        <a:rPr lang="fr-CH" sz="2000" b="1" dirty="0" err="1"/>
                        <a:t>basso</a:t>
                      </a:r>
                      <a:r>
                        <a:rPr lang="fr-CH" sz="2000" b="1" dirty="0"/>
                        <a:t> </a:t>
                      </a:r>
                      <a:r>
                        <a:rPr lang="fr-CH" sz="2000" dirty="0" err="1"/>
                        <a:t>della</a:t>
                      </a:r>
                      <a:r>
                        <a:rPr lang="fr-CH" sz="2000" dirty="0"/>
                        <a:t> vite</a:t>
                      </a:r>
                      <a:endParaRPr lang="fr-CH" sz="2000" b="1" dirty="0"/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r-CH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762922"/>
                  </a:ext>
                </a:extLst>
              </a:tr>
              <a:tr h="1348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dirty="0"/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6083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dirty="0" err="1"/>
                        <a:t>Clima</a:t>
                      </a:r>
                      <a:r>
                        <a:rPr lang="fr-CH" sz="2000" dirty="0"/>
                        <a:t> molto </a:t>
                      </a:r>
                      <a:r>
                        <a:rPr lang="fr-CH" sz="2000" b="1" dirty="0"/>
                        <a:t>secco</a:t>
                      </a:r>
                      <a:r>
                        <a:rPr lang="fr-CH" sz="2000" dirty="0"/>
                        <a:t> (Sion : 600 mm/</a:t>
                      </a:r>
                      <a:r>
                        <a:rPr lang="fr-CH" sz="2000" dirty="0" err="1"/>
                        <a:t>anno</a:t>
                      </a:r>
                      <a:r>
                        <a:rPr lang="fr-CH" sz="2000" dirty="0"/>
                        <a:t>)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b="1" dirty="0" err="1"/>
                        <a:t>Debole</a:t>
                      </a:r>
                      <a:r>
                        <a:rPr lang="fr-CH" sz="2000" b="1" dirty="0"/>
                        <a:t> </a:t>
                      </a:r>
                      <a:r>
                        <a:rPr lang="fr-CH" sz="2000" b="1" dirty="0" err="1"/>
                        <a:t>consumo</a:t>
                      </a:r>
                      <a:r>
                        <a:rPr lang="fr-CH" sz="2000" b="1" dirty="0"/>
                        <a:t> d’acqua e di </a:t>
                      </a:r>
                      <a:r>
                        <a:rPr lang="fr-CH" sz="2000" b="1" dirty="0" err="1"/>
                        <a:t>azoto</a:t>
                      </a:r>
                      <a:r>
                        <a:rPr lang="fr-CH" sz="2000" b="1" dirty="0"/>
                        <a:t>  </a:t>
                      </a:r>
                      <a:r>
                        <a:rPr lang="fr-CH" sz="2000" dirty="0" err="1"/>
                        <a:t>nel</a:t>
                      </a:r>
                      <a:r>
                        <a:rPr lang="fr-CH" sz="2000" dirty="0"/>
                        <a:t> </a:t>
                      </a:r>
                      <a:r>
                        <a:rPr lang="fr-CH" sz="2000" dirty="0" err="1"/>
                        <a:t>periodo</a:t>
                      </a:r>
                      <a:r>
                        <a:rPr lang="fr-CH" sz="2000" dirty="0"/>
                        <a:t> </a:t>
                      </a:r>
                      <a:r>
                        <a:rPr lang="fr-CH" sz="2000" dirty="0" err="1"/>
                        <a:t>vegetativo</a:t>
                      </a:r>
                      <a:r>
                        <a:rPr lang="fr-CH" sz="2000" dirty="0"/>
                        <a:t> </a:t>
                      </a:r>
                      <a:r>
                        <a:rPr lang="fr-CH" sz="2000" dirty="0" err="1"/>
                        <a:t>della</a:t>
                      </a:r>
                      <a:r>
                        <a:rPr lang="fr-CH" sz="2000" dirty="0"/>
                        <a:t> </a:t>
                      </a:r>
                      <a:r>
                        <a:rPr lang="fr-CH" sz="2000" dirty="0" err="1"/>
                        <a:t>vigna</a:t>
                      </a:r>
                      <a:r>
                        <a:rPr lang="fr-CH" sz="2000" dirty="0"/>
                        <a:t> (secco in </a:t>
                      </a:r>
                      <a:r>
                        <a:rPr lang="fr-CH" sz="2000" dirty="0" err="1"/>
                        <a:t>estate</a:t>
                      </a:r>
                      <a:r>
                        <a:rPr lang="fr-CH" sz="2000" dirty="0"/>
                        <a:t>)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430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dirty="0" err="1"/>
                        <a:t>Vitigni</a:t>
                      </a:r>
                      <a:r>
                        <a:rPr lang="fr-CH" sz="2000" dirty="0"/>
                        <a:t> </a:t>
                      </a:r>
                      <a:r>
                        <a:rPr lang="fr-CH" sz="2000" dirty="0" err="1"/>
                        <a:t>sensibili</a:t>
                      </a:r>
                      <a:r>
                        <a:rPr lang="fr-CH" sz="2000" dirty="0"/>
                        <a:t> allo </a:t>
                      </a:r>
                      <a:r>
                        <a:rPr lang="fr-CH" sz="2000" b="1" dirty="0"/>
                        <a:t>stress </a:t>
                      </a:r>
                      <a:r>
                        <a:rPr lang="fr-CH" sz="2000" b="1" dirty="0" err="1"/>
                        <a:t>idro-azotato</a:t>
                      </a:r>
                      <a:r>
                        <a:rPr lang="fr-CH" sz="2000" b="1" dirty="0"/>
                        <a:t> </a:t>
                      </a:r>
                      <a:r>
                        <a:rPr lang="fr-CH" sz="2000" dirty="0"/>
                        <a:t>(arvine, chasselas)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r-CH" sz="2000" dirty="0"/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6410532"/>
                  </a:ext>
                </a:extLst>
              </a:tr>
            </a:tbl>
          </a:graphicData>
        </a:graphic>
      </p:graphicFrame>
      <p:pic>
        <p:nvPicPr>
          <p:cNvPr id="19" name="Image 18">
            <a:extLst>
              <a:ext uri="{FF2B5EF4-FFF2-40B4-BE49-F238E27FC236}">
                <a16:creationId xmlns:a16="http://schemas.microsoft.com/office/drawing/2014/main" id="{50E6C2E5-DA74-774D-AF88-29B4B9DEB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5701" y="3429000"/>
            <a:ext cx="2441840" cy="3284274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692AF77B-E937-D539-16C3-1178365433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8778" y="3429000"/>
            <a:ext cx="2134432" cy="3288829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9F291C59-DB1C-FCD1-6323-C2D2FB13D4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143" y="3427305"/>
            <a:ext cx="4930661" cy="329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7120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1E7A3-CBE8-5287-670C-4E57A0321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669F2115-6413-9F36-219E-48BAAA5727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344335"/>
            <a:ext cx="5183188" cy="2478518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fr-CH" sz="2400" dirty="0"/>
            </a:br>
            <a:endParaRPr lang="fr-CH" sz="2400" dirty="0"/>
          </a:p>
          <a:p>
            <a:endParaRPr lang="fr-CH" dirty="0"/>
          </a:p>
          <a:p>
            <a:endParaRPr lang="fr-CH" dirty="0"/>
          </a:p>
        </p:txBody>
      </p:sp>
      <p:graphicFrame>
        <p:nvGraphicFramePr>
          <p:cNvPr id="13" name="Tableau 12">
            <a:extLst>
              <a:ext uri="{FF2B5EF4-FFF2-40B4-BE49-F238E27FC236}">
                <a16:creationId xmlns:a16="http://schemas.microsoft.com/office/drawing/2014/main" id="{784B6DCD-640D-626D-9CFB-402F25223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214260"/>
              </p:ext>
            </p:extLst>
          </p:nvPr>
        </p:nvGraphicFramePr>
        <p:xfrm>
          <a:off x="809127" y="356109"/>
          <a:ext cx="10659432" cy="88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29716">
                  <a:extLst>
                    <a:ext uri="{9D8B030D-6E8A-4147-A177-3AD203B41FA5}">
                      <a16:colId xmlns:a16="http://schemas.microsoft.com/office/drawing/2014/main" val="1986161222"/>
                    </a:ext>
                  </a:extLst>
                </a:gridCol>
                <a:gridCol w="5329716">
                  <a:extLst>
                    <a:ext uri="{9D8B030D-6E8A-4147-A177-3AD203B41FA5}">
                      <a16:colId xmlns:a16="http://schemas.microsoft.com/office/drawing/2014/main" val="38045831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Per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una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migliore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resilienza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e per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soddisfare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i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viticoltori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:</a:t>
                      </a:r>
                    </a:p>
                    <a:p>
                      <a:pPr algn="ctr"/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Più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diversità</a:t>
                      </a:r>
                      <a:r>
                        <a:rPr lang="fr-CH" sz="22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fr-CH" sz="2200" dirty="0" err="1">
                          <a:solidFill>
                            <a:schemeClr val="tx1"/>
                          </a:solidFill>
                        </a:rPr>
                        <a:t>floristica</a:t>
                      </a:r>
                      <a:endParaRPr lang="fr-CH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0297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fr-CH" sz="200" b="1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1866370"/>
                  </a:ext>
                </a:extLst>
              </a:tr>
            </a:tbl>
          </a:graphicData>
        </a:graphic>
      </p:graphicFrame>
      <p:pic>
        <p:nvPicPr>
          <p:cNvPr id="2" name="Image 1">
            <a:extLst>
              <a:ext uri="{FF2B5EF4-FFF2-40B4-BE49-F238E27FC236}">
                <a16:creationId xmlns:a16="http://schemas.microsoft.com/office/drawing/2014/main" id="{261DE210-A333-C985-3A6E-05C9B2E35B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444" y="1399136"/>
            <a:ext cx="2364959" cy="3547438"/>
          </a:xfrm>
          <a:prstGeom prst="rect">
            <a:avLst/>
          </a:prstGeom>
        </p:spPr>
      </p:pic>
      <p:graphicFrame>
        <p:nvGraphicFramePr>
          <p:cNvPr id="3" name="Tableau 2">
            <a:extLst>
              <a:ext uri="{FF2B5EF4-FFF2-40B4-BE49-F238E27FC236}">
                <a16:creationId xmlns:a16="http://schemas.microsoft.com/office/drawing/2014/main" id="{0EB572AA-27D1-EA60-8EAB-6581CE4272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30205"/>
              </p:ext>
            </p:extLst>
          </p:nvPr>
        </p:nvGraphicFramePr>
        <p:xfrm>
          <a:off x="4334525" y="1413726"/>
          <a:ext cx="7134034" cy="3697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7017">
                  <a:extLst>
                    <a:ext uri="{9D8B030D-6E8A-4147-A177-3AD203B41FA5}">
                      <a16:colId xmlns:a16="http://schemas.microsoft.com/office/drawing/2014/main" val="2131964040"/>
                    </a:ext>
                  </a:extLst>
                </a:gridCol>
                <a:gridCol w="3567017">
                  <a:extLst>
                    <a:ext uri="{9D8B030D-6E8A-4147-A177-3AD203B41FA5}">
                      <a16:colId xmlns:a16="http://schemas.microsoft.com/office/drawing/2014/main" val="1627099022"/>
                    </a:ext>
                  </a:extLst>
                </a:gridCol>
              </a:tblGrid>
              <a:tr h="1239350">
                <a:tc>
                  <a:txBody>
                    <a:bodyPr/>
                    <a:lstStyle/>
                    <a:p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Bromus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tectorum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endParaRPr lang="fr-CH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960948"/>
                  </a:ext>
                </a:extLst>
              </a:tr>
              <a:tr h="2457806">
                <a:tc>
                  <a:txBody>
                    <a:bodyPr/>
                    <a:lstStyle/>
                    <a:p>
                      <a:r>
                        <a:rPr lang="fr-CH" sz="2000" b="1" dirty="0" err="1">
                          <a:solidFill>
                            <a:schemeClr val="tx1"/>
                          </a:solidFill>
                        </a:rPr>
                        <a:t>Miscuglio</a:t>
                      </a:r>
                      <a:endParaRPr lang="fr-CH" sz="2000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1" dirty="0">
                          <a:solidFill>
                            <a:schemeClr val="tx1"/>
                          </a:solidFill>
                        </a:rPr>
                        <a:t>OH-Vignoble Interligne (VS)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Bromus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tectorum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Bromus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squarrosus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Medicago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lupulina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Medicago minima</a:t>
                      </a:r>
                    </a:p>
                    <a:p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Arenaria</a:t>
                      </a:r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serpyllifolia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Geranium</a:t>
                      </a:r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rotundifolium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fr-CH" sz="2000" b="0" i="1" dirty="0">
                          <a:solidFill>
                            <a:schemeClr val="tx1"/>
                          </a:solidFill>
                        </a:rPr>
                        <a:t>Ononis </a:t>
                      </a:r>
                      <a:r>
                        <a:rPr lang="fr-CH" sz="2000" b="0" i="1" dirty="0" err="1">
                          <a:solidFill>
                            <a:schemeClr val="tx1"/>
                          </a:solidFill>
                        </a:rPr>
                        <a:t>pusilla</a:t>
                      </a:r>
                      <a:endParaRPr lang="fr-CH" sz="2000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7379389"/>
                  </a:ext>
                </a:extLst>
              </a:tr>
            </a:tbl>
          </a:graphicData>
        </a:graphic>
      </p:graphicFrame>
      <p:pic>
        <p:nvPicPr>
          <p:cNvPr id="6" name="Image 5">
            <a:extLst>
              <a:ext uri="{FF2B5EF4-FFF2-40B4-BE49-F238E27FC236}">
                <a16:creationId xmlns:a16="http://schemas.microsoft.com/office/drawing/2014/main" id="{C9607AAF-DAC8-C00A-1EF0-FDD16283F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002" y="3388368"/>
            <a:ext cx="2082907" cy="66678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350ABC2-6059-2926-3F29-F063D1A6F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5965" y="5412829"/>
            <a:ext cx="2792300" cy="1342452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5EEC3AFD-2010-BC9F-C76A-4FAC878F05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109" y="5853737"/>
            <a:ext cx="1466925" cy="400071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AEF5750B-CD42-69BE-F4A8-0D228852B064}"/>
              </a:ext>
            </a:extLst>
          </p:cNvPr>
          <p:cNvSpPr txBox="1"/>
          <p:nvPr/>
        </p:nvSpPr>
        <p:spPr>
          <a:xfrm>
            <a:off x="3204057" y="5343181"/>
            <a:ext cx="2932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b="1" dirty="0" err="1"/>
              <a:t>Saggio</a:t>
            </a:r>
            <a:r>
              <a:rPr lang="fr-CH" b="1" dirty="0"/>
              <a:t> in corso</a:t>
            </a:r>
          </a:p>
        </p:txBody>
      </p:sp>
    </p:spTree>
    <p:extLst>
      <p:ext uri="{BB962C8B-B14F-4D97-AF65-F5344CB8AC3E}">
        <p14:creationId xmlns:p14="http://schemas.microsoft.com/office/powerpoint/2010/main" val="33863511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58F07E5-88C4-14EF-7693-DD12BBD97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5" name="Segnaposto contenuto 4" descr="Immagine che contiene aria aperta, montagna, nuvola, pianta&#10;&#10;Descrizione generata automaticamente">
            <a:extLst>
              <a:ext uri="{FF2B5EF4-FFF2-40B4-BE49-F238E27FC236}">
                <a16:creationId xmlns:a16="http://schemas.microsoft.com/office/drawing/2014/main" id="{CC4B16F0-DB22-B428-A1FE-D9CDC14EF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6373064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76F3902-BB6B-BAE9-040A-FD78BA00D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1931F1CF-7D07-D521-2835-CC47A919D6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4CEAB584-2C9C-FDF4-C065-0455484F0B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8888DC9B-169D-660E-A1E6-75742C0F22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4D7D3B9F-4B94-C11E-2371-CACA469307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7" name="Segnaposto contenuto 4" descr="Immagine che contiene aria aperta, pianta, erba, Suffrutex&#10;&#10;Descrizione generata automaticamente">
            <a:extLst>
              <a:ext uri="{FF2B5EF4-FFF2-40B4-BE49-F238E27FC236}">
                <a16:creationId xmlns:a16="http://schemas.microsoft.com/office/drawing/2014/main" id="{7E13EAE1-2E24-8619-AD94-65B4FB6555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09407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FF590A1F-744E-5285-B1B3-F765328B5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81" y="150960"/>
            <a:ext cx="4976037" cy="2796363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8A9E7BEB-3681-8521-9D9A-A848629D1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7962" y="1358901"/>
            <a:ext cx="2905937" cy="508539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FBF6CA4C-6C21-C9FC-BDE8-28DE5C6BEB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8101" y="3234841"/>
            <a:ext cx="5103629" cy="3343757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E333022C-9019-A863-6F3A-3A09476AD1CF}"/>
              </a:ext>
            </a:extLst>
          </p:cNvPr>
          <p:cNvSpPr txBox="1"/>
          <p:nvPr/>
        </p:nvSpPr>
        <p:spPr>
          <a:xfrm>
            <a:off x="7227484" y="34876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4. Ripuntatura autunnale del suolo </a:t>
            </a:r>
            <a:endParaRPr lang="it-IT" dirty="0">
              <a:solidFill>
                <a:srgbClr val="00000A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eaLnBrk="0" fontAlgn="base" hangingPunct="0">
              <a:tabLst>
                <a:tab pos="457200" algn="l"/>
              </a:tabLst>
            </a:pPr>
            <a:r>
              <a:rPr lang="it-IT" b="1" dirty="0">
                <a:solidFill>
                  <a:srgbClr val="00B0F0"/>
                </a:solidFill>
                <a:latin typeface="Arial" panose="020B0604020202020204" pitchFamily="34" charset="0"/>
                <a:cs typeface="Mangal" panose="02040503050203030202" pitchFamily="18" charset="0"/>
              </a:rPr>
              <a:t>5. </a:t>
            </a: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Attivazione del microbiota del suolo 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372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nche i carabinieri dei NAS si avvalgono del laboratorio per effettuare controlli su campioni di vino">
            <a:extLst>
              <a:ext uri="{FF2B5EF4-FFF2-40B4-BE49-F238E27FC236}">
                <a16:creationId xmlns:a16="http://schemas.microsoft.com/office/drawing/2014/main" id="{11CE6A74-922D-C222-ECDE-26D0CB40B6B2}"/>
              </a:ext>
            </a:extLst>
          </p:cNvPr>
          <p:cNvSpPr txBox="1"/>
          <p:nvPr/>
        </p:nvSpPr>
        <p:spPr>
          <a:xfrm>
            <a:off x="1645486" y="2030251"/>
            <a:ext cx="4450514" cy="2297693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numCol="1" anchor="ctr">
            <a:normAutofit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Vigneti: </a:t>
            </a:r>
            <a:endParaRPr lang="it-IT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buFont typeface="+mj-lt"/>
              <a:buAutoNum type="arabicPeriod"/>
            </a:pPr>
            <a:r>
              <a:rPr lang="it-IT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Sommariva Perno </a:t>
            </a:r>
            <a:r>
              <a:rPr lang="it-IT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(CN), </a:t>
            </a:r>
            <a:r>
              <a:rPr lang="it-IT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loc.Vidavi</a:t>
            </a:r>
            <a:r>
              <a:rPr lang="it-IT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(ZSC “Boschi e Rocche del Roero”)</a:t>
            </a: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it-IT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Barbaresco</a:t>
            </a:r>
            <a:r>
              <a:rPr lang="it-IT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it-IT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loc.Fascetto</a:t>
            </a:r>
            <a:r>
              <a:rPr lang="it-IT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(area UNESCO)</a:t>
            </a:r>
          </a:p>
        </p:txBody>
      </p:sp>
      <p:sp>
        <p:nvSpPr>
          <p:cNvPr id="7" name="Presso gli Uffici di accettazione della Rete laboratorista di tutti i Dipartimenti è presente uno SPORTELLO di raccolta campioni">
            <a:extLst>
              <a:ext uri="{FF2B5EF4-FFF2-40B4-BE49-F238E27FC236}">
                <a16:creationId xmlns:a16="http://schemas.microsoft.com/office/drawing/2014/main" id="{C003F0CC-C339-771A-DC75-DDE3F614EBD3}"/>
              </a:ext>
            </a:extLst>
          </p:cNvPr>
          <p:cNvSpPr txBox="1"/>
          <p:nvPr/>
        </p:nvSpPr>
        <p:spPr>
          <a:xfrm>
            <a:off x="8718328" y="2280360"/>
            <a:ext cx="2896289" cy="1943594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numCol="1" anchor="ctr">
            <a:normAutofit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900" b="0" i="0" u="none" strike="noStrike" kern="1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Test di confronto in vigneto gestito in modo convenzionale in Monferrato a </a:t>
            </a:r>
            <a:r>
              <a:rPr kumimoji="0" lang="it-IT" sz="1900" b="1" i="0" u="none" strike="noStrike" kern="1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Portacomaro</a:t>
            </a:r>
            <a:r>
              <a:rPr kumimoji="0" lang="it-IT" sz="1900" b="0" i="0" u="none" strike="noStrike" kern="1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(AT)</a:t>
            </a:r>
          </a:p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it-IT" sz="1900" b="0" i="0" u="none" strike="noStrike" kern="100" cap="none" spc="0" normalizeH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A039C452-ECCC-F6BE-5745-E1F98F374396}"/>
              </a:ext>
            </a:extLst>
          </p:cNvPr>
          <p:cNvSpPr/>
          <p:nvPr/>
        </p:nvSpPr>
        <p:spPr>
          <a:xfrm>
            <a:off x="8260096" y="4389450"/>
            <a:ext cx="3812755" cy="1943594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Monferrato (Portacomaro) 2023: 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Vigneto: 10 Forme Biologiche; </a:t>
            </a:r>
            <a:r>
              <a:rPr lang="it-IT" sz="14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108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QBS-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FC96E63B-9D56-4981-9A53-1F1D5BB25B21}"/>
              </a:ext>
            </a:extLst>
          </p:cNvPr>
          <p:cNvSpPr/>
          <p:nvPr/>
        </p:nvSpPr>
        <p:spPr>
          <a:xfrm>
            <a:off x="189864" y="4756840"/>
            <a:ext cx="3812755" cy="1943594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Roero (Sommariva Perno) 2023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Vigneto 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-humus : 15 Forme Biologiche; </a:t>
            </a:r>
            <a:r>
              <a:rPr lang="it-IT" sz="14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178 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QBS-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endParaRPr lang="it-IT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Roero (Sommariva Perno) 2024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Vigneto post-humus: 17 Forme Biologiche; </a:t>
            </a:r>
            <a:r>
              <a:rPr lang="it-IT" sz="14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194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SBS-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5B873E64-EEE4-EF14-6787-A80544774084}"/>
              </a:ext>
            </a:extLst>
          </p:cNvPr>
          <p:cNvSpPr/>
          <p:nvPr/>
        </p:nvSpPr>
        <p:spPr>
          <a:xfrm>
            <a:off x="4316637" y="4773384"/>
            <a:ext cx="3629441" cy="1943594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Langhe (Barbaresco) 2023 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Vigneto 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-humus : 17 Forme Biologiche; </a:t>
            </a:r>
            <a:r>
              <a:rPr lang="it-IT" sz="14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QBS-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Langhe (Barbaresco) 2024 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Vigneto post-humus: 22 Forme Biologiche; </a:t>
            </a:r>
            <a:r>
              <a:rPr lang="it-IT" sz="14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251</a:t>
            </a:r>
            <a:r>
              <a:rPr lang="it-IT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QBS-</a:t>
            </a:r>
            <a:r>
              <a:rPr lang="it-IT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C82E3240-CA71-7733-B8BA-E7FC8B7C414E}"/>
              </a:ext>
            </a:extLst>
          </p:cNvPr>
          <p:cNvSpPr/>
          <p:nvPr/>
        </p:nvSpPr>
        <p:spPr>
          <a:xfrm>
            <a:off x="189864" y="4389450"/>
            <a:ext cx="7756214" cy="2609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1600" kern="100" cap="all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CAMPIONAMENTI NEL MESE DI MARZO 2023 e 2024</a:t>
            </a:r>
          </a:p>
        </p:txBody>
      </p:sp>
      <p:sp>
        <p:nvSpPr>
          <p:cNvPr id="2" name="Rettangolo 1">
            <a:extLst>
              <a:ext uri="{FF2B5EF4-FFF2-40B4-BE49-F238E27FC236}">
                <a16:creationId xmlns:a16="http://schemas.microsoft.com/office/drawing/2014/main" id="{C7F3087F-AB10-1FC9-899B-B043ED831AFB}"/>
              </a:ext>
            </a:extLst>
          </p:cNvPr>
          <p:cNvSpPr/>
          <p:nvPr/>
        </p:nvSpPr>
        <p:spPr>
          <a:xfrm>
            <a:off x="1935580" y="100965"/>
            <a:ext cx="8879639" cy="886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2000" b="1" kern="100" cap="all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Indagine </a:t>
            </a:r>
            <a:r>
              <a:rPr lang="it-IT" sz="2000" b="1" kern="100" cap="all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suLL’ATTIVAZIONE</a:t>
            </a:r>
            <a:r>
              <a:rPr lang="it-IT" sz="2000" b="1" kern="100" cap="all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DEL MICROBIOTA DEL SUOLO CON APPORTO DI COMPOST da letami selezionati E ORGANISMI EDAFICI</a:t>
            </a:r>
            <a:endParaRPr lang="it-IT" sz="1600" kern="100" cap="all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9FAA7025-F43E-6841-AD3C-DE2745628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6348"/>
            <a:ext cx="1603376" cy="80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resso gli Uffici di accettazione della Rete laboratorista di tutti i Dipartimenti è presente uno SPORTELLO di raccolta campioni">
            <a:extLst>
              <a:ext uri="{FF2B5EF4-FFF2-40B4-BE49-F238E27FC236}">
                <a16:creationId xmlns:a16="http://schemas.microsoft.com/office/drawing/2014/main" id="{AC1429F5-A2D1-94AE-C20A-A6A2C80CBE60}"/>
              </a:ext>
            </a:extLst>
          </p:cNvPr>
          <p:cNvSpPr txBox="1"/>
          <p:nvPr/>
        </p:nvSpPr>
        <p:spPr>
          <a:xfrm>
            <a:off x="1645486" y="1152779"/>
            <a:ext cx="9492414" cy="693636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numCol="1" anchor="ctr">
            <a:noAutofit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Modalità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campionamenti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pedofauna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prima e dopo lo spandimento di Humus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AnEnzy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®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Collaborazione con </a:t>
            </a:r>
            <a:r>
              <a:rPr lang="it-IT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Paneco</a:t>
            </a:r>
            <a:r>
              <a:rPr lang="it-IT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Ambiente </a:t>
            </a:r>
            <a:r>
              <a:rPr lang="it-IT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Srl</a:t>
            </a:r>
            <a:r>
              <a:rPr lang="it-IT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 Borgo San Dalmazzo, fornitrice del prodotto</a:t>
            </a:r>
            <a:endParaRPr sz="1800" dirty="0">
              <a:solidFill>
                <a:srgbClr val="002060"/>
              </a:solidFill>
              <a:effectLst/>
              <a:latin typeface="Kabel Md BT" panose="020D0602020204020304" pitchFamily="34" charset="0"/>
              <a:cs typeface="Helvetica"/>
              <a:sym typeface="Chalkduster"/>
            </a:endParaRPr>
          </a:p>
        </p:txBody>
      </p:sp>
    </p:spTree>
    <p:extLst>
      <p:ext uri="{BB962C8B-B14F-4D97-AF65-F5344CB8AC3E}">
        <p14:creationId xmlns:p14="http://schemas.microsoft.com/office/powerpoint/2010/main" val="1099808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121F01B0-3239-4DA9-ABF6-01FA9E87A518}"/>
              </a:ext>
            </a:extLst>
          </p:cNvPr>
          <p:cNvCxnSpPr/>
          <p:nvPr/>
        </p:nvCxnSpPr>
        <p:spPr bwMode="auto">
          <a:xfrm flipV="1">
            <a:off x="4552749" y="895149"/>
            <a:ext cx="6939815" cy="375386"/>
          </a:xfrm>
          <a:prstGeom prst="lin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" name="Immagine 1">
            <a:extLst>
              <a:ext uri="{FF2B5EF4-FFF2-40B4-BE49-F238E27FC236}">
                <a16:creationId xmlns:a16="http://schemas.microsoft.com/office/drawing/2014/main" id="{7D300B2B-5D28-4BA3-BEF5-131A682A0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8161" y="2867610"/>
            <a:ext cx="8562975" cy="3858197"/>
          </a:xfrm>
          <a:prstGeom prst="rect">
            <a:avLst/>
          </a:prstGeom>
        </p:spPr>
      </p:pic>
      <p:sp>
        <p:nvSpPr>
          <p:cNvPr id="11" name="CasellaDiTesto 11">
            <a:extLst>
              <a:ext uri="{FF2B5EF4-FFF2-40B4-BE49-F238E27FC236}">
                <a16:creationId xmlns:a16="http://schemas.microsoft.com/office/drawing/2014/main" id="{CCEDC8AB-94E2-4ED0-BD50-3A8D711D35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258" y="1112321"/>
            <a:ext cx="2953678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microbiologiche 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cxnSp>
        <p:nvCxnSpPr>
          <p:cNvPr id="5" name="Connettore 2 4">
            <a:extLst>
              <a:ext uri="{FF2B5EF4-FFF2-40B4-BE49-F238E27FC236}">
                <a16:creationId xmlns:a16="http://schemas.microsoft.com/office/drawing/2014/main" id="{F4F93143-902D-4EA7-8818-4732F8F6E1D6}"/>
              </a:ext>
            </a:extLst>
          </p:cNvPr>
          <p:cNvCxnSpPr>
            <a:cxnSpLocks/>
          </p:cNvCxnSpPr>
          <p:nvPr/>
        </p:nvCxnSpPr>
        <p:spPr bwMode="auto">
          <a:xfrm>
            <a:off x="5410200" y="987862"/>
            <a:ext cx="971550" cy="0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5" name="CasellaDiTesto 11">
            <a:extLst>
              <a:ext uri="{FF2B5EF4-FFF2-40B4-BE49-F238E27FC236}">
                <a16:creationId xmlns:a16="http://schemas.microsoft.com/office/drawing/2014/main" id="{D4C77E21-93F9-435B-9EC1-EEE551FC48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8803" y="818853"/>
            <a:ext cx="8079992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Geospaziatura</a:t>
            </a: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 del suolo anche con rilievi prossimali</a:t>
            </a:r>
            <a:endParaRPr lang="it-IT" altLang="it-IT" sz="1400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4" name="Anche i carabinieri dei NAS si avvalgono del laboratorio per effettuare controlli su campioni di vino">
            <a:extLst>
              <a:ext uri="{FF2B5EF4-FFF2-40B4-BE49-F238E27FC236}">
                <a16:creationId xmlns:a16="http://schemas.microsoft.com/office/drawing/2014/main" id="{339668CA-9A6D-32C3-2209-7E4DD0FBE9D4}"/>
              </a:ext>
            </a:extLst>
          </p:cNvPr>
          <p:cNvSpPr txBox="1"/>
          <p:nvPr/>
        </p:nvSpPr>
        <p:spPr>
          <a:xfrm>
            <a:off x="1795145" y="5248722"/>
            <a:ext cx="7909006" cy="1405688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numCol="1" anchor="ctr">
            <a:noAutofit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1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Nell’ambito della convenzione tra </a:t>
            </a:r>
            <a:r>
              <a:rPr lang="it-IT" sz="1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Paneco</a:t>
            </a:r>
            <a:r>
              <a:rPr lang="it-IT" sz="1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 CREA si è sviluppata una ricerca triennale con ISPRA e Università della Sapienza di Roma sulla possibilità di rigenerazione della sostanza organica del suolo grazie all’applicazione di trattamenti di miglioramento edafico nella tenuta Frescobaldi a Montalcino (SI)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CCA069B-DF3F-E151-E0F3-E9018C123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9386" y="5686582"/>
            <a:ext cx="1939887" cy="1039225"/>
          </a:xfrm>
          <a:prstGeom prst="rect">
            <a:avLst/>
          </a:prstGeom>
        </p:spPr>
      </p:pic>
      <p:sp>
        <p:nvSpPr>
          <p:cNvPr id="7" name="CasellaDiTesto 11">
            <a:extLst>
              <a:ext uri="{FF2B5EF4-FFF2-40B4-BE49-F238E27FC236}">
                <a16:creationId xmlns:a16="http://schemas.microsoft.com/office/drawing/2014/main" id="{A20E7E16-97C8-E3E5-829F-9A82742A8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369" y="1361730"/>
            <a:ext cx="2204378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</a:t>
            </a:r>
            <a:r>
              <a:rPr lang="it-IT" sz="14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pedofauna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8" name="CasellaDiTesto 11">
            <a:extLst>
              <a:ext uri="{FF2B5EF4-FFF2-40B4-BE49-F238E27FC236}">
                <a16:creationId xmlns:a16="http://schemas.microsoft.com/office/drawing/2014/main" id="{6E2EE950-EB0C-966D-7749-12F79D4FCC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102" y="1609277"/>
            <a:ext cx="2204378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</a:t>
            </a:r>
            <a:r>
              <a:rPr lang="it-IT" sz="14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ecofisiologiche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C569FBDF-3F8E-AC09-49A1-29192C60579C}"/>
              </a:ext>
            </a:extLst>
          </p:cNvPr>
          <p:cNvCxnSpPr>
            <a:cxnSpLocks/>
          </p:cNvCxnSpPr>
          <p:nvPr/>
        </p:nvCxnSpPr>
        <p:spPr bwMode="auto">
          <a:xfrm>
            <a:off x="5410200" y="1270535"/>
            <a:ext cx="971550" cy="0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3" name="Connettore 2 12">
            <a:extLst>
              <a:ext uri="{FF2B5EF4-FFF2-40B4-BE49-F238E27FC236}">
                <a16:creationId xmlns:a16="http://schemas.microsoft.com/office/drawing/2014/main" id="{D11B2D3C-0543-8CD5-9A2C-14E4AF608EF5}"/>
              </a:ext>
            </a:extLst>
          </p:cNvPr>
          <p:cNvCxnSpPr>
            <a:cxnSpLocks/>
          </p:cNvCxnSpPr>
          <p:nvPr/>
        </p:nvCxnSpPr>
        <p:spPr bwMode="auto">
          <a:xfrm>
            <a:off x="5410200" y="1515618"/>
            <a:ext cx="971550" cy="0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4" name="Connettore 2 13">
            <a:extLst>
              <a:ext uri="{FF2B5EF4-FFF2-40B4-BE49-F238E27FC236}">
                <a16:creationId xmlns:a16="http://schemas.microsoft.com/office/drawing/2014/main" id="{0B621B60-4DBB-4EBF-53C0-BE4F56C6E0C8}"/>
              </a:ext>
            </a:extLst>
          </p:cNvPr>
          <p:cNvCxnSpPr>
            <a:cxnSpLocks/>
          </p:cNvCxnSpPr>
          <p:nvPr/>
        </p:nvCxnSpPr>
        <p:spPr bwMode="auto">
          <a:xfrm>
            <a:off x="5410200" y="1772803"/>
            <a:ext cx="971550" cy="0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CasellaDiTesto 11">
            <a:extLst>
              <a:ext uri="{FF2B5EF4-FFF2-40B4-BE49-F238E27FC236}">
                <a16:creationId xmlns:a16="http://schemas.microsoft.com/office/drawing/2014/main" id="{50FF3C07-48E3-3A6D-C474-D734544684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7070" y="1082655"/>
            <a:ext cx="8079992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Indici di biodiversità microbica</a:t>
            </a:r>
            <a:endParaRPr lang="it-IT" altLang="it-IT" sz="1400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17" name="CasellaDiTesto 11">
            <a:extLst>
              <a:ext uri="{FF2B5EF4-FFF2-40B4-BE49-F238E27FC236}">
                <a16:creationId xmlns:a16="http://schemas.microsoft.com/office/drawing/2014/main" id="{3B421702-241B-479A-BF3B-BD99FA7EF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7070" y="1335492"/>
            <a:ext cx="8079992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Valutazione della comunità di </a:t>
            </a:r>
            <a:r>
              <a:rPr lang="it-IT" sz="14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microartropodi</a:t>
            </a:r>
            <a:endParaRPr lang="it-IT" altLang="it-IT" sz="1400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18" name="CasellaDiTesto 11">
            <a:extLst>
              <a:ext uri="{FF2B5EF4-FFF2-40B4-BE49-F238E27FC236}">
                <a16:creationId xmlns:a16="http://schemas.microsoft.com/office/drawing/2014/main" id="{B4B29455-EEFF-9B4A-91F1-1A9F6EDD7F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8803" y="1618915"/>
            <a:ext cx="8079992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Valutazione dello stato funzionale delle piante</a:t>
            </a:r>
            <a:endParaRPr lang="it-IT" altLang="it-IT" sz="1400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C2D2EC8A-1E8F-ACB2-0034-53B4C8EFD3D2}"/>
              </a:ext>
            </a:extLst>
          </p:cNvPr>
          <p:cNvSpPr/>
          <p:nvPr/>
        </p:nvSpPr>
        <p:spPr>
          <a:xfrm>
            <a:off x="22727" y="56562"/>
            <a:ext cx="12169273" cy="663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1" i="0" u="none" strike="noStrike" kern="1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Indagine </a:t>
            </a:r>
            <a:r>
              <a:rPr kumimoji="0" lang="it-IT" sz="2000" b="1" i="0" u="none" strike="noStrike" kern="1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sofomm</a:t>
            </a:r>
            <a:r>
              <a:rPr kumimoji="0" lang="it-IT" sz="2000" b="1" i="0" u="none" strike="noStrike" kern="1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it-IT" sz="2000" b="1" dirty="0">
                <a:solidFill>
                  <a:srgbClr val="002060"/>
                </a:solidFill>
                <a:latin typeface="Trebuchet MS" panose="020B0603020202020204" pitchFamily="34" charset="0"/>
              </a:rPr>
              <a:t>(</a:t>
            </a:r>
            <a:r>
              <a:rPr lang="it-IT" sz="20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Soil</a:t>
            </a:r>
            <a:r>
              <a:rPr lang="it-IT" sz="2000" b="1" dirty="0">
                <a:solidFill>
                  <a:srgbClr val="002060"/>
                </a:solidFill>
                <a:latin typeface="Trebuchet MS" panose="020B0603020202020204" pitchFamily="34" charset="0"/>
              </a:rPr>
              <a:t> </a:t>
            </a:r>
            <a:r>
              <a:rPr lang="it-IT" sz="20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Fertility</a:t>
            </a:r>
            <a:r>
              <a:rPr lang="it-IT" sz="2000" b="1" dirty="0">
                <a:solidFill>
                  <a:srgbClr val="002060"/>
                </a:solidFill>
                <a:latin typeface="Trebuchet MS" panose="020B0603020202020204" pitchFamily="34" charset="0"/>
              </a:rPr>
              <a:t> and </a:t>
            </a:r>
            <a:r>
              <a:rPr lang="it-IT" sz="20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Organic</a:t>
            </a:r>
            <a:r>
              <a:rPr lang="it-IT" sz="2000" b="1" dirty="0">
                <a:solidFill>
                  <a:srgbClr val="002060"/>
                </a:solidFill>
                <a:latin typeface="Trebuchet MS" panose="020B0603020202020204" pitchFamily="34" charset="0"/>
              </a:rPr>
              <a:t> Matter </a:t>
            </a:r>
            <a:r>
              <a:rPr lang="it-IT" sz="20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Maintenance</a:t>
            </a:r>
            <a:r>
              <a:rPr lang="it-IT" sz="2000" b="1" dirty="0">
                <a:solidFill>
                  <a:srgbClr val="002060"/>
                </a:solidFill>
                <a:latin typeface="Trebuchet MS" panose="020B0603020202020204" pitchFamily="34" charset="0"/>
              </a:rPr>
              <a:t>) </a:t>
            </a:r>
            <a:endParaRPr kumimoji="0" lang="it-IT" sz="1600" b="0" i="0" u="none" strike="noStrike" kern="1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CasellaDiTesto 11">
            <a:extLst>
              <a:ext uri="{FF2B5EF4-FFF2-40B4-BE49-F238E27FC236}">
                <a16:creationId xmlns:a16="http://schemas.microsoft.com/office/drawing/2014/main" id="{E886557B-4366-119C-AEC7-DBFF8B5BB6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102" y="868011"/>
            <a:ext cx="2204378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pedologiche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CA5C9266-5311-82A1-5E2D-A3F5C6FE0CE4}"/>
              </a:ext>
            </a:extLst>
          </p:cNvPr>
          <p:cNvSpPr txBox="1"/>
          <p:nvPr/>
        </p:nvSpPr>
        <p:spPr>
          <a:xfrm>
            <a:off x="2419929" y="792092"/>
            <a:ext cx="7505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CREA-AA, Firenze</a:t>
            </a:r>
            <a:endParaRPr lang="it-IT" dirty="0"/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2F1DA8A9-5EBB-0FDA-D602-8B1C354EBC43}"/>
              </a:ext>
            </a:extLst>
          </p:cNvPr>
          <p:cNvSpPr txBox="1"/>
          <p:nvPr/>
        </p:nvSpPr>
        <p:spPr>
          <a:xfrm>
            <a:off x="2400764" y="1063911"/>
            <a:ext cx="7505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CREA-AA, Firenze</a:t>
            </a:r>
            <a:endParaRPr lang="it-IT" dirty="0"/>
          </a:p>
        </p:txBody>
      </p: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4E15F657-458E-3737-E5DC-6791286D5420}"/>
              </a:ext>
            </a:extLst>
          </p:cNvPr>
          <p:cNvSpPr txBox="1"/>
          <p:nvPr/>
        </p:nvSpPr>
        <p:spPr>
          <a:xfrm>
            <a:off x="2400764" y="1310070"/>
            <a:ext cx="7505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ISPRA, Roma</a:t>
            </a:r>
            <a:endParaRPr lang="it-IT" dirty="0"/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938FDC15-8022-E669-A44B-8EFF4A54811D}"/>
              </a:ext>
            </a:extLst>
          </p:cNvPr>
          <p:cNvSpPr txBox="1"/>
          <p:nvPr/>
        </p:nvSpPr>
        <p:spPr>
          <a:xfrm>
            <a:off x="2343150" y="1577111"/>
            <a:ext cx="7505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Università La Sapienza, Roma</a:t>
            </a:r>
            <a:endParaRPr lang="it-IT" dirty="0"/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176FC119-C57E-E5CD-E05B-66C2C2DFCD89}"/>
              </a:ext>
            </a:extLst>
          </p:cNvPr>
          <p:cNvSpPr txBox="1"/>
          <p:nvPr/>
        </p:nvSpPr>
        <p:spPr>
          <a:xfrm>
            <a:off x="246258" y="2087641"/>
            <a:ext cx="75057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Dott. Lorenzo - D’Avino Direttore Scientifico (CREA-AA)</a:t>
            </a:r>
            <a:endParaRPr lang="it-IT" sz="1400" dirty="0"/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FB9FE489-822C-B047-A7D9-94C708F5FFE2}"/>
              </a:ext>
            </a:extLst>
          </p:cNvPr>
          <p:cNvSpPr txBox="1"/>
          <p:nvPr/>
        </p:nvSpPr>
        <p:spPr>
          <a:xfrm>
            <a:off x="222102" y="2378204"/>
            <a:ext cx="75057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Dott. Claudio Alinari - Direttore di Progetto (</a:t>
            </a:r>
            <a:r>
              <a:rPr lang="it-IT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Paneco</a:t>
            </a:r>
            <a:r>
              <a:rPr lang="it-IT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Ambiente </a:t>
            </a:r>
            <a:r>
              <a:rPr lang="it-IT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srl</a:t>
            </a:r>
            <a:r>
              <a:rPr lang="it-IT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Borgo </a:t>
            </a:r>
            <a:r>
              <a:rPr lang="it-IT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it-IT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Dalmazzo-CN)</a:t>
            </a:r>
            <a:endParaRPr lang="it-IT" sz="1400" dirty="0"/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2FF84C68-3ACA-DDEF-813B-84D95D049020}"/>
              </a:ext>
            </a:extLst>
          </p:cNvPr>
          <p:cNvSpPr txBox="1"/>
          <p:nvPr/>
        </p:nvSpPr>
        <p:spPr>
          <a:xfrm>
            <a:off x="6918803" y="1858632"/>
            <a:ext cx="75057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in risposta al trattamento con Humus </a:t>
            </a:r>
            <a:r>
              <a:rPr lang="it-IT" sz="14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Anenzy</a:t>
            </a:r>
            <a:endParaRPr lang="it-IT" sz="1400" dirty="0"/>
          </a:p>
        </p:txBody>
      </p:sp>
    </p:spTree>
    <p:extLst>
      <p:ext uri="{BB962C8B-B14F-4D97-AF65-F5344CB8AC3E}">
        <p14:creationId xmlns:p14="http://schemas.microsoft.com/office/powerpoint/2010/main" val="4475824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>
            <a:extLst>
              <a:ext uri="{FF2B5EF4-FFF2-40B4-BE49-F238E27FC236}">
                <a16:creationId xmlns:a16="http://schemas.microsoft.com/office/drawing/2014/main" id="{0AC8511D-A883-3103-1020-C41D7872FF0D}"/>
              </a:ext>
            </a:extLst>
          </p:cNvPr>
          <p:cNvSpPr txBox="1"/>
          <p:nvPr/>
        </p:nvSpPr>
        <p:spPr>
          <a:xfrm>
            <a:off x="631370" y="4675192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400" dirty="0">
                <a:solidFill>
                  <a:srgbClr val="002060"/>
                </a:solidFill>
              </a:rPr>
              <a:t>Valori di QBS-</a:t>
            </a:r>
            <a:r>
              <a:rPr lang="it-IT" sz="1400" dirty="0" err="1">
                <a:solidFill>
                  <a:srgbClr val="002060"/>
                </a:solidFill>
              </a:rPr>
              <a:t>ar</a:t>
            </a:r>
            <a:r>
              <a:rPr lang="it-IT" sz="1400" dirty="0">
                <a:solidFill>
                  <a:srgbClr val="002060"/>
                </a:solidFill>
              </a:rPr>
              <a:t> nei campioni di controllo (S-C/2022 e S-C/2024) e trattati (S-T/2022 e S-T/2024) nel 2022 e nel 2024 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C1B1F82B-AD4B-1C0C-1C01-5C9BE231C921}"/>
              </a:ext>
            </a:extLst>
          </p:cNvPr>
          <p:cNvSpPr/>
          <p:nvPr/>
        </p:nvSpPr>
        <p:spPr>
          <a:xfrm>
            <a:off x="631370" y="883334"/>
            <a:ext cx="5903837" cy="3674191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it-IT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A0BE98B4-E5DF-A28E-21E6-52CABD0EF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04" y="1167756"/>
            <a:ext cx="5343568" cy="3105346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41866B5A-DB22-9E40-0C34-6B213BC9A2B7}"/>
              </a:ext>
            </a:extLst>
          </p:cNvPr>
          <p:cNvSpPr/>
          <p:nvPr/>
        </p:nvSpPr>
        <p:spPr>
          <a:xfrm>
            <a:off x="7176468" y="750588"/>
            <a:ext cx="4384162" cy="2678412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/>
            <a:r>
              <a:rPr lang="it-IT" sz="1600" dirty="0">
                <a:solidFill>
                  <a:srgbClr val="000000"/>
                </a:solidFill>
                <a:latin typeface="Raleway" pitchFamily="2" charset="0"/>
                <a:ea typeface="Calibri" panose="020F0502020204030204" pitchFamily="34" charset="0"/>
                <a:cs typeface="Raleway" pitchFamily="2" charset="0"/>
              </a:rPr>
              <a:t>N</a:t>
            </a:r>
            <a:r>
              <a:rPr lang="it-IT" sz="1600" dirty="0">
                <a:solidFill>
                  <a:srgbClr val="000000"/>
                </a:solidFill>
                <a:effectLst/>
                <a:latin typeface="Raleway" pitchFamily="2" charset="0"/>
                <a:ea typeface="Calibri" panose="020F0502020204030204" pitchFamily="34" charset="0"/>
                <a:cs typeface="Raleway" pitchFamily="2" charset="0"/>
              </a:rPr>
              <a:t>el passaggio dal 2022, primo anno di sperimentazione, al 2024, ultimo anno di sperimentazione, si nota in entrambe le tesi, un incremento della qualità biologica del suolo, </a:t>
            </a:r>
          </a:p>
          <a:p>
            <a:pPr algn="ctr"/>
            <a:r>
              <a:rPr lang="it-IT" sz="1600" dirty="0">
                <a:solidFill>
                  <a:srgbClr val="000000"/>
                </a:solidFill>
                <a:effectLst/>
                <a:latin typeface="Raleway" pitchFamily="2" charset="0"/>
                <a:ea typeface="Calibri" panose="020F0502020204030204" pitchFamily="34" charset="0"/>
                <a:cs typeface="Raleway" pitchFamily="2" charset="0"/>
              </a:rPr>
              <a:t>più variabile e meno stabile nel controllo, e significativo statisticamente nell’area di trattamento</a:t>
            </a:r>
          </a:p>
        </p:txBody>
      </p:sp>
      <p:sp>
        <p:nvSpPr>
          <p:cNvPr id="10" name="Presso gli Uffici di accettazione della Rete laboratorista di tutti i Dipartimenti è presente uno SPORTELLO di raccolta campioni">
            <a:extLst>
              <a:ext uri="{FF2B5EF4-FFF2-40B4-BE49-F238E27FC236}">
                <a16:creationId xmlns:a16="http://schemas.microsoft.com/office/drawing/2014/main" id="{75D5B720-4D06-DCF0-F184-C0D1EAFE9DAE}"/>
              </a:ext>
            </a:extLst>
          </p:cNvPr>
          <p:cNvSpPr txBox="1"/>
          <p:nvPr/>
        </p:nvSpPr>
        <p:spPr>
          <a:xfrm>
            <a:off x="6887437" y="4367649"/>
            <a:ext cx="4962223" cy="1907748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numCol="1" anchor="ctr">
            <a:normAutofit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 struttura di comunità appare più equilibrata, garantendo una resistenza agli stress ambientali e una maggiore resilienza alle fonti di disturbo naturali. </a:t>
            </a:r>
            <a:endParaRPr lang="it-IT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FDF646C-3E39-13EA-F505-E36278050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25839" y="58464"/>
            <a:ext cx="11485830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PEDOFAUNA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BCF703A8-E459-6DBA-AEA1-FAB2A262B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60311"/>
            <a:ext cx="1939887" cy="103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4174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1">
            <a:extLst>
              <a:ext uri="{FF2B5EF4-FFF2-40B4-BE49-F238E27FC236}">
                <a16:creationId xmlns:a16="http://schemas.microsoft.com/office/drawing/2014/main" id="{8BB64F58-D482-485C-93A1-ECAA7477FD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25839" y="58464"/>
            <a:ext cx="11485830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ANALISI ECOFISIOLOGICHE</a:t>
            </a:r>
            <a:endParaRPr lang="it-IT" altLang="it-IT" sz="1400" b="1" dirty="0">
              <a:solidFill>
                <a:srgbClr val="002060"/>
              </a:solidFill>
              <a:latin typeface="Trebuchet MS" panose="020B0603020202020204" pitchFamily="34" charset="0"/>
            </a:endParaRPr>
          </a:p>
        </p:txBody>
      </p:sp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121F01B0-3239-4DA9-ABF6-01FA9E87A518}"/>
              </a:ext>
            </a:extLst>
          </p:cNvPr>
          <p:cNvCxnSpPr/>
          <p:nvPr/>
        </p:nvCxnSpPr>
        <p:spPr bwMode="auto">
          <a:xfrm flipV="1">
            <a:off x="4552749" y="895149"/>
            <a:ext cx="6939815" cy="375386"/>
          </a:xfrm>
          <a:prstGeom prst="lin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980BDA9-E0D7-45B1-AF13-A857244162C8}"/>
              </a:ext>
            </a:extLst>
          </p:cNvPr>
          <p:cNvSpPr txBox="1"/>
          <p:nvPr/>
        </p:nvSpPr>
        <p:spPr>
          <a:xfrm>
            <a:off x="206725" y="507225"/>
            <a:ext cx="18378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Scambi gassosi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8095847-9A4A-4ACE-8D69-47354FBBFE07}"/>
              </a:ext>
            </a:extLst>
          </p:cNvPr>
          <p:cNvSpPr txBox="1"/>
          <p:nvPr/>
        </p:nvSpPr>
        <p:spPr>
          <a:xfrm>
            <a:off x="123022" y="858309"/>
            <a:ext cx="76648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Tasso netto di fotosintesi (P</a:t>
            </a:r>
            <a:r>
              <a:rPr lang="it-IT" sz="1400" baseline="-25000" dirty="0">
                <a:solidFill>
                  <a:srgbClr val="002060"/>
                </a:solidFill>
              </a:rPr>
              <a:t>N</a:t>
            </a:r>
            <a:r>
              <a:rPr lang="it-IT" sz="1400" dirty="0">
                <a:solidFill>
                  <a:srgbClr val="002060"/>
                </a:solidFill>
              </a:rPr>
              <a:t>, µ</a:t>
            </a:r>
            <a:r>
              <a:rPr lang="it-IT" sz="1400" dirty="0" err="1">
                <a:solidFill>
                  <a:srgbClr val="002060"/>
                </a:solidFill>
              </a:rPr>
              <a:t>mol</a:t>
            </a:r>
            <a:r>
              <a:rPr lang="it-IT" sz="1400" dirty="0">
                <a:solidFill>
                  <a:srgbClr val="002060"/>
                </a:solidFill>
              </a:rPr>
              <a:t> CO</a:t>
            </a:r>
            <a:r>
              <a:rPr lang="it-IT" sz="1400" baseline="-25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 m</a:t>
            </a:r>
            <a:r>
              <a:rPr lang="it-IT" sz="1400" baseline="30000" dirty="0">
                <a:solidFill>
                  <a:srgbClr val="002060"/>
                </a:solidFill>
              </a:rPr>
              <a:t>-2</a:t>
            </a:r>
            <a:r>
              <a:rPr lang="it-IT" sz="1400" dirty="0">
                <a:solidFill>
                  <a:srgbClr val="002060"/>
                </a:solidFill>
              </a:rPr>
              <a:t> s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Conduttanza stomatica (</a:t>
            </a:r>
            <a:r>
              <a:rPr lang="it-IT" sz="1400" dirty="0" err="1">
                <a:solidFill>
                  <a:srgbClr val="002060"/>
                </a:solidFill>
              </a:rPr>
              <a:t>g</a:t>
            </a:r>
            <a:r>
              <a:rPr lang="it-IT" sz="1400" baseline="-25000" dirty="0" err="1">
                <a:solidFill>
                  <a:srgbClr val="002060"/>
                </a:solidFill>
              </a:rPr>
              <a:t>s</a:t>
            </a:r>
            <a:r>
              <a:rPr lang="it-IT" sz="1400" dirty="0">
                <a:solidFill>
                  <a:srgbClr val="002060"/>
                </a:solidFill>
              </a:rPr>
              <a:t>, </a:t>
            </a:r>
            <a:r>
              <a:rPr lang="it-IT" sz="1400" dirty="0" err="1">
                <a:solidFill>
                  <a:srgbClr val="002060"/>
                </a:solidFill>
              </a:rPr>
              <a:t>mol</a:t>
            </a:r>
            <a:r>
              <a:rPr lang="it-IT" sz="1400" dirty="0">
                <a:solidFill>
                  <a:srgbClr val="002060"/>
                </a:solidFill>
              </a:rPr>
              <a:t> H</a:t>
            </a:r>
            <a:r>
              <a:rPr lang="it-IT" sz="1400" baseline="-25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O m</a:t>
            </a:r>
            <a:r>
              <a:rPr lang="it-IT" sz="1400" baseline="30000" dirty="0">
                <a:solidFill>
                  <a:srgbClr val="002060"/>
                </a:solidFill>
              </a:rPr>
              <a:t>-2</a:t>
            </a:r>
            <a:r>
              <a:rPr lang="it-IT" sz="1400" dirty="0">
                <a:solidFill>
                  <a:srgbClr val="002060"/>
                </a:solidFill>
              </a:rPr>
              <a:t>s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Traspirazione fogliare (E, </a:t>
            </a:r>
            <a:r>
              <a:rPr lang="it-IT" sz="1400" dirty="0" err="1">
                <a:solidFill>
                  <a:srgbClr val="002060"/>
                </a:solidFill>
              </a:rPr>
              <a:t>mmol</a:t>
            </a:r>
            <a:r>
              <a:rPr lang="it-IT" sz="1400" dirty="0">
                <a:solidFill>
                  <a:srgbClr val="002060"/>
                </a:solidFill>
              </a:rPr>
              <a:t> H</a:t>
            </a:r>
            <a:r>
              <a:rPr lang="it-IT" sz="1400" baseline="-25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O m</a:t>
            </a:r>
            <a:r>
              <a:rPr lang="it-IT" sz="1400" baseline="30000" dirty="0">
                <a:solidFill>
                  <a:srgbClr val="002060"/>
                </a:solidFill>
              </a:rPr>
              <a:t>-2</a:t>
            </a:r>
            <a:r>
              <a:rPr lang="it-IT" sz="1400" dirty="0">
                <a:solidFill>
                  <a:srgbClr val="002060"/>
                </a:solidFill>
              </a:rPr>
              <a:t>s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Concentrazione interna di CO</a:t>
            </a:r>
            <a:r>
              <a:rPr lang="it-IT" sz="1400" baseline="-25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 (C</a:t>
            </a:r>
            <a:r>
              <a:rPr lang="it-IT" sz="1400" baseline="-25000" dirty="0">
                <a:solidFill>
                  <a:srgbClr val="002060"/>
                </a:solidFill>
              </a:rPr>
              <a:t>i</a:t>
            </a:r>
            <a:r>
              <a:rPr lang="it-IT" sz="1400" dirty="0">
                <a:solidFill>
                  <a:srgbClr val="002060"/>
                </a:solidFill>
              </a:rPr>
              <a:t>, ppm)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Efficienza di uso dell’acqua (WUE, </a:t>
            </a:r>
            <a:r>
              <a:rPr lang="pt-BR" sz="1400" dirty="0">
                <a:solidFill>
                  <a:srgbClr val="002060"/>
                </a:solidFill>
              </a:rPr>
              <a:t>µmol CO</a:t>
            </a:r>
            <a:r>
              <a:rPr lang="pt-BR" sz="1400" baseline="-25000" dirty="0">
                <a:solidFill>
                  <a:srgbClr val="002060"/>
                </a:solidFill>
              </a:rPr>
              <a:t>2</a:t>
            </a:r>
            <a:r>
              <a:rPr lang="pt-BR" sz="1400" dirty="0">
                <a:solidFill>
                  <a:srgbClr val="002060"/>
                </a:solidFill>
              </a:rPr>
              <a:t> mmol H</a:t>
            </a:r>
            <a:r>
              <a:rPr lang="pt-BR" sz="1400" baseline="-25000" dirty="0">
                <a:solidFill>
                  <a:srgbClr val="002060"/>
                </a:solidFill>
              </a:rPr>
              <a:t>2</a:t>
            </a:r>
            <a:r>
              <a:rPr lang="pt-BR" sz="1400" dirty="0">
                <a:solidFill>
                  <a:srgbClr val="002060"/>
                </a:solidFill>
              </a:rPr>
              <a:t>O</a:t>
            </a:r>
            <a:r>
              <a:rPr lang="pt-BR" sz="1400" baseline="30000" dirty="0">
                <a:solidFill>
                  <a:srgbClr val="002060"/>
                </a:solidFill>
              </a:rPr>
              <a:t>-1</a:t>
            </a:r>
            <a:r>
              <a:rPr lang="pt-BR" sz="1400" dirty="0">
                <a:solidFill>
                  <a:srgbClr val="002060"/>
                </a:solidFill>
              </a:rPr>
              <a:t> = </a:t>
            </a:r>
            <a:r>
              <a:rPr lang="it-IT" sz="1400" dirty="0">
                <a:solidFill>
                  <a:srgbClr val="002060"/>
                </a:solidFill>
              </a:rPr>
              <a:t>P</a:t>
            </a:r>
            <a:r>
              <a:rPr lang="it-IT" sz="1400" baseline="-25000" dirty="0">
                <a:solidFill>
                  <a:srgbClr val="002060"/>
                </a:solidFill>
              </a:rPr>
              <a:t>N</a:t>
            </a:r>
            <a:r>
              <a:rPr lang="it-IT" sz="1400" dirty="0">
                <a:solidFill>
                  <a:srgbClr val="002060"/>
                </a:solidFill>
              </a:rPr>
              <a:t>/E)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Efficienza intrinseca di uso dell’acqua (IWUE, </a:t>
            </a:r>
            <a:r>
              <a:rPr lang="pt-BR" sz="1400" dirty="0">
                <a:solidFill>
                  <a:srgbClr val="002060"/>
                </a:solidFill>
              </a:rPr>
              <a:t>µmol CO</a:t>
            </a:r>
            <a:r>
              <a:rPr lang="pt-BR" sz="1400" baseline="-25000" dirty="0">
                <a:solidFill>
                  <a:srgbClr val="002060"/>
                </a:solidFill>
              </a:rPr>
              <a:t>2</a:t>
            </a:r>
            <a:r>
              <a:rPr lang="pt-BR" sz="1400" dirty="0">
                <a:solidFill>
                  <a:srgbClr val="002060"/>
                </a:solidFill>
              </a:rPr>
              <a:t> mol H</a:t>
            </a:r>
            <a:r>
              <a:rPr lang="pt-BR" sz="1400" baseline="-25000" dirty="0">
                <a:solidFill>
                  <a:srgbClr val="002060"/>
                </a:solidFill>
              </a:rPr>
              <a:t>2</a:t>
            </a:r>
            <a:r>
              <a:rPr lang="pt-BR" sz="1400" dirty="0">
                <a:solidFill>
                  <a:srgbClr val="002060"/>
                </a:solidFill>
              </a:rPr>
              <a:t>O</a:t>
            </a:r>
            <a:r>
              <a:rPr lang="pt-BR" sz="1400" baseline="30000" dirty="0">
                <a:solidFill>
                  <a:srgbClr val="002060"/>
                </a:solidFill>
              </a:rPr>
              <a:t>-1</a:t>
            </a:r>
            <a:r>
              <a:rPr lang="pt-BR" sz="1400" dirty="0">
                <a:solidFill>
                  <a:srgbClr val="002060"/>
                </a:solidFill>
              </a:rPr>
              <a:t> = </a:t>
            </a:r>
            <a:r>
              <a:rPr lang="it-IT" sz="1400" dirty="0">
                <a:solidFill>
                  <a:srgbClr val="002060"/>
                </a:solidFill>
              </a:rPr>
              <a:t>P</a:t>
            </a:r>
            <a:r>
              <a:rPr lang="it-IT" sz="1400" baseline="-25000" dirty="0">
                <a:solidFill>
                  <a:srgbClr val="002060"/>
                </a:solidFill>
              </a:rPr>
              <a:t>N</a:t>
            </a:r>
            <a:r>
              <a:rPr lang="it-IT" sz="1400" dirty="0">
                <a:solidFill>
                  <a:srgbClr val="002060"/>
                </a:solidFill>
              </a:rPr>
              <a:t>/</a:t>
            </a:r>
            <a:r>
              <a:rPr lang="it-IT" sz="1400" dirty="0" err="1">
                <a:solidFill>
                  <a:srgbClr val="002060"/>
                </a:solidFill>
              </a:rPr>
              <a:t>gs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Efficienza di carbossilazione (C</a:t>
            </a:r>
            <a:r>
              <a:rPr lang="it-IT" sz="1400" baseline="-25000" dirty="0">
                <a:solidFill>
                  <a:srgbClr val="002060"/>
                </a:solidFill>
              </a:rPr>
              <a:t>E</a:t>
            </a:r>
            <a:r>
              <a:rPr lang="it-IT" sz="1400" dirty="0">
                <a:solidFill>
                  <a:srgbClr val="002060"/>
                </a:solidFill>
              </a:rPr>
              <a:t>, </a:t>
            </a:r>
            <a:r>
              <a:rPr lang="it-IT" sz="1400" dirty="0" err="1">
                <a:solidFill>
                  <a:srgbClr val="002060"/>
                </a:solidFill>
              </a:rPr>
              <a:t>mol</a:t>
            </a:r>
            <a:r>
              <a:rPr lang="it-IT" sz="1400" dirty="0">
                <a:solidFill>
                  <a:srgbClr val="002060"/>
                </a:solidFill>
              </a:rPr>
              <a:t> mol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 = P</a:t>
            </a:r>
            <a:r>
              <a:rPr lang="it-IT" sz="1400" baseline="-25000" dirty="0">
                <a:solidFill>
                  <a:srgbClr val="002060"/>
                </a:solidFill>
              </a:rPr>
              <a:t>N</a:t>
            </a:r>
            <a:r>
              <a:rPr lang="it-IT" sz="1400" dirty="0">
                <a:solidFill>
                  <a:srgbClr val="002060"/>
                </a:solidFill>
              </a:rPr>
              <a:t>/C</a:t>
            </a:r>
            <a:r>
              <a:rPr lang="it-IT" sz="1400" baseline="-25000" dirty="0">
                <a:solidFill>
                  <a:srgbClr val="002060"/>
                </a:solidFill>
              </a:rPr>
              <a:t>i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it-IT" sz="1400" dirty="0">
              <a:solidFill>
                <a:srgbClr val="002060"/>
              </a:solidFill>
            </a:endParaRPr>
          </a:p>
        </p:txBody>
      </p:sp>
      <p:sp>
        <p:nvSpPr>
          <p:cNvPr id="18" name="CasellaDiTesto 18">
            <a:extLst>
              <a:ext uri="{FF2B5EF4-FFF2-40B4-BE49-F238E27FC236}">
                <a16:creationId xmlns:a16="http://schemas.microsoft.com/office/drawing/2014/main" id="{8F2BE31C-0A1A-4CB4-866D-DD23057FA3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17076" y="1388889"/>
            <a:ext cx="16388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SzPts val="1200"/>
              <a:buNone/>
            </a:pPr>
            <a:r>
              <a:rPr lang="it-IT" altLang="en-US" sz="800" dirty="0">
                <a:solidFill>
                  <a:srgbClr val="000000"/>
                </a:solidFill>
                <a:latin typeface="+mn-lt"/>
                <a:cs typeface="Times New Roman" panose="02020603050405020304" pitchFamily="18" charset="0"/>
              </a:rPr>
              <a:t>Analizzatore portatile di scambi gassosi - LC-Pro+, ADC (UK)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83BCBE1-B95B-4746-9F43-A61774B76CF1}"/>
              </a:ext>
            </a:extLst>
          </p:cNvPr>
          <p:cNvSpPr txBox="1"/>
          <p:nvPr/>
        </p:nvSpPr>
        <p:spPr>
          <a:xfrm>
            <a:off x="123022" y="2846355"/>
            <a:ext cx="41627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Fluorescenza della clorofilla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55EF59F0-3E1B-48B2-AF33-6B79D067163A}"/>
              </a:ext>
            </a:extLst>
          </p:cNvPr>
          <p:cNvSpPr txBox="1"/>
          <p:nvPr/>
        </p:nvSpPr>
        <p:spPr>
          <a:xfrm>
            <a:off x="59613" y="3227724"/>
            <a:ext cx="5315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Massima efficienza fotochimica del </a:t>
            </a:r>
            <a:r>
              <a:rPr lang="it-IT" sz="14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fotosistema</a:t>
            </a: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 II (F</a:t>
            </a:r>
            <a:r>
              <a:rPr lang="it-IT" sz="1400" baseline="-25000" dirty="0">
                <a:solidFill>
                  <a:srgbClr val="002060"/>
                </a:solidFill>
                <a:latin typeface="Trebuchet MS" panose="020B0603020202020204" pitchFamily="34" charset="0"/>
              </a:rPr>
              <a:t>V</a:t>
            </a: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/F</a:t>
            </a:r>
            <a:r>
              <a:rPr lang="it-IT" sz="1400" baseline="-25000" dirty="0">
                <a:solidFill>
                  <a:srgbClr val="002060"/>
                </a:solidFill>
                <a:latin typeface="Trebuchet MS" panose="020B0603020202020204" pitchFamily="34" charset="0"/>
              </a:rPr>
              <a:t>M</a:t>
            </a: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Effettiva efficienza fotochimica del </a:t>
            </a:r>
            <a:r>
              <a:rPr lang="it-IT" sz="14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fotosistema</a:t>
            </a: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 II (QY)</a:t>
            </a:r>
          </a:p>
        </p:txBody>
      </p:sp>
      <p:sp>
        <p:nvSpPr>
          <p:cNvPr id="23" name="Google Shape;269;p13">
            <a:extLst>
              <a:ext uri="{FF2B5EF4-FFF2-40B4-BE49-F238E27FC236}">
                <a16:creationId xmlns:a16="http://schemas.microsoft.com/office/drawing/2014/main" id="{A0E47070-11A4-4955-B85F-B0137AA85052}"/>
              </a:ext>
            </a:extLst>
          </p:cNvPr>
          <p:cNvSpPr txBox="1"/>
          <p:nvPr/>
        </p:nvSpPr>
        <p:spPr>
          <a:xfrm>
            <a:off x="5782986" y="3682387"/>
            <a:ext cx="1871422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800" dirty="0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Fluorimetro </a:t>
            </a:r>
            <a:r>
              <a:rPr lang="en-US" sz="800" dirty="0" err="1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FluorPen</a:t>
            </a:r>
            <a:r>
              <a:rPr lang="en-US" sz="800" dirty="0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 FP 110, PSI, 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800" dirty="0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Czech Republic</a:t>
            </a:r>
            <a:endParaRPr sz="800" dirty="0">
              <a:solidFill>
                <a:srgbClr val="000000"/>
              </a:solidFill>
              <a:cs typeface="Times New Roman" panose="02020603050405020304" pitchFamily="18" charset="0"/>
            </a:endParaRPr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01A6AFBC-9E9F-4081-B212-E549889F5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735" y="2991981"/>
            <a:ext cx="736787" cy="1020573"/>
          </a:xfrm>
          <a:prstGeom prst="rect">
            <a:avLst/>
          </a:prstGeom>
        </p:spPr>
      </p:pic>
      <p:pic>
        <p:nvPicPr>
          <p:cNvPr id="26" name="Immagine 25">
            <a:extLst>
              <a:ext uri="{FF2B5EF4-FFF2-40B4-BE49-F238E27FC236}">
                <a16:creationId xmlns:a16="http://schemas.microsoft.com/office/drawing/2014/main" id="{04E5E281-5BC0-4C4A-A30A-94744D2CE2D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99" t="3732" r="4480" b="3147"/>
          <a:stretch/>
        </p:blipFill>
        <p:spPr>
          <a:xfrm>
            <a:off x="4445827" y="716450"/>
            <a:ext cx="1235816" cy="974153"/>
          </a:xfrm>
          <a:prstGeom prst="rect">
            <a:avLst/>
          </a:prstGeom>
        </p:spPr>
      </p:pic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F251A543-B545-436D-9AFC-5F6DCFC1392D}"/>
              </a:ext>
            </a:extLst>
          </p:cNvPr>
          <p:cNvSpPr txBox="1"/>
          <p:nvPr/>
        </p:nvSpPr>
        <p:spPr>
          <a:xfrm>
            <a:off x="92698" y="3976083"/>
            <a:ext cx="41627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Contenuto in clorofilla (</a:t>
            </a:r>
            <a:r>
              <a:rPr lang="it-IT" sz="14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Chl</a:t>
            </a: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, </a:t>
            </a:r>
            <a:r>
              <a:rPr lang="it-IT" sz="1400" b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Spad</a:t>
            </a:r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)</a:t>
            </a:r>
          </a:p>
        </p:txBody>
      </p:sp>
      <p:sp>
        <p:nvSpPr>
          <p:cNvPr id="30" name="Google Shape;260;p12">
            <a:extLst>
              <a:ext uri="{FF2B5EF4-FFF2-40B4-BE49-F238E27FC236}">
                <a16:creationId xmlns:a16="http://schemas.microsoft.com/office/drawing/2014/main" id="{6BC57D3C-7EB9-47BE-AAFB-1AD7DAC0137B}"/>
              </a:ext>
            </a:extLst>
          </p:cNvPr>
          <p:cNvSpPr txBox="1"/>
          <p:nvPr/>
        </p:nvSpPr>
        <p:spPr>
          <a:xfrm>
            <a:off x="3787194" y="4807552"/>
            <a:ext cx="3097212" cy="215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buClr>
                <a:srgbClr val="000000"/>
              </a:buClr>
              <a:buSzPts val="1200"/>
            </a:pPr>
            <a:r>
              <a:rPr lang="en-US" sz="800" dirty="0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Chlorophyll Meter SPAD-502 Plus</a:t>
            </a:r>
            <a:endParaRPr sz="800" dirty="0">
              <a:solidFill>
                <a:srgbClr val="000000"/>
              </a:solidFill>
              <a:cs typeface="Times New Roman" panose="02020603050405020304" pitchFamily="18" charset="0"/>
            </a:endParaRP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E9049FE5-7195-43D2-8F31-087D83212E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009" y="3967599"/>
            <a:ext cx="579411" cy="1055356"/>
          </a:xfrm>
          <a:prstGeom prst="rect">
            <a:avLst/>
          </a:prstGeom>
        </p:spPr>
      </p:pic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13669785-82CB-41B1-8829-D7ABF8BEED46}"/>
              </a:ext>
            </a:extLst>
          </p:cNvPr>
          <p:cNvSpPr txBox="1"/>
          <p:nvPr/>
        </p:nvSpPr>
        <p:spPr>
          <a:xfrm>
            <a:off x="84614" y="4525628"/>
            <a:ext cx="41627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Indici di vegetazione</a:t>
            </a: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B49176BE-5FD9-4826-AC20-B0D0072A753A}"/>
              </a:ext>
            </a:extLst>
          </p:cNvPr>
          <p:cNvSpPr txBox="1"/>
          <p:nvPr/>
        </p:nvSpPr>
        <p:spPr>
          <a:xfrm>
            <a:off x="123022" y="4911294"/>
            <a:ext cx="53152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NDVI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PRI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ARI 1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ARI 2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  <a:latin typeface="Trebuchet MS" panose="020B0603020202020204" pitchFamily="34" charset="0"/>
              </a:rPr>
              <a:t>WI</a:t>
            </a:r>
          </a:p>
        </p:txBody>
      </p:sp>
      <p:pic>
        <p:nvPicPr>
          <p:cNvPr id="40" name="Immagine 39">
            <a:extLst>
              <a:ext uri="{FF2B5EF4-FFF2-40B4-BE49-F238E27FC236}">
                <a16:creationId xmlns:a16="http://schemas.microsoft.com/office/drawing/2014/main" id="{B1DFFAB4-18BD-4073-BDA5-58D22DCD13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775" y="4847425"/>
            <a:ext cx="791131" cy="1180662"/>
          </a:xfrm>
          <a:prstGeom prst="rect">
            <a:avLst/>
          </a:prstGeom>
        </p:spPr>
      </p:pic>
      <p:sp>
        <p:nvSpPr>
          <p:cNvPr id="41" name="Google Shape;260;p12">
            <a:extLst>
              <a:ext uri="{FF2B5EF4-FFF2-40B4-BE49-F238E27FC236}">
                <a16:creationId xmlns:a16="http://schemas.microsoft.com/office/drawing/2014/main" id="{51E0DDB0-AAE5-41D1-847B-D2506027F4E9}"/>
              </a:ext>
            </a:extLst>
          </p:cNvPr>
          <p:cNvSpPr txBox="1"/>
          <p:nvPr/>
        </p:nvSpPr>
        <p:spPr>
          <a:xfrm>
            <a:off x="2345254" y="5697534"/>
            <a:ext cx="3097212" cy="215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buClr>
                <a:srgbClr val="000000"/>
              </a:buClr>
              <a:buSzPts val="1200"/>
            </a:pPr>
            <a:r>
              <a:rPr lang="en-US" sz="800" dirty="0" err="1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PolyPen</a:t>
            </a:r>
            <a:r>
              <a:rPr lang="en-US" sz="800" dirty="0">
                <a:solidFill>
                  <a:srgbClr val="000000"/>
                </a:solidFill>
                <a:cs typeface="Times New Roman" panose="02020603050405020304" pitchFamily="18" charset="0"/>
                <a:sym typeface="Arial"/>
              </a:rPr>
              <a:t> RP 410, PSI, Czech Republic</a:t>
            </a:r>
            <a:endParaRPr lang="en-US" sz="800" dirty="0">
              <a:solidFill>
                <a:srgbClr val="000000"/>
              </a:solidFill>
              <a:cs typeface="Times New Roman" panose="02020603050405020304" pitchFamily="18" charset="0"/>
            </a:endParaRPr>
          </a:p>
        </p:txBody>
      </p:sp>
      <p:pic>
        <p:nvPicPr>
          <p:cNvPr id="52" name="Immagine 51">
            <a:extLst>
              <a:ext uri="{FF2B5EF4-FFF2-40B4-BE49-F238E27FC236}">
                <a16:creationId xmlns:a16="http://schemas.microsoft.com/office/drawing/2014/main" id="{E5BDF096-FA1F-251E-C4EB-9FF2CDB511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76237" y="1558166"/>
            <a:ext cx="3290570" cy="2860181"/>
          </a:xfrm>
          <a:prstGeom prst="rect">
            <a:avLst/>
          </a:prstGeom>
        </p:spPr>
      </p:pic>
      <p:sp>
        <p:nvSpPr>
          <p:cNvPr id="55" name="Parentesi graffa chiusa 54">
            <a:extLst>
              <a:ext uri="{FF2B5EF4-FFF2-40B4-BE49-F238E27FC236}">
                <a16:creationId xmlns:a16="http://schemas.microsoft.com/office/drawing/2014/main" id="{214DB9C8-E8A0-82D2-53FF-FDCE0C3BC6A0}"/>
              </a:ext>
            </a:extLst>
          </p:cNvPr>
          <p:cNvSpPr/>
          <p:nvPr/>
        </p:nvSpPr>
        <p:spPr bwMode="auto">
          <a:xfrm>
            <a:off x="7361500" y="466024"/>
            <a:ext cx="428484" cy="5233616"/>
          </a:xfrm>
          <a:prstGeom prst="rightBrace">
            <a:avLst/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9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1" charset="-128"/>
            </a:endParaRPr>
          </a:p>
        </p:txBody>
      </p:sp>
      <p:sp>
        <p:nvSpPr>
          <p:cNvPr id="56" name="Freccia a destra 55">
            <a:extLst>
              <a:ext uri="{FF2B5EF4-FFF2-40B4-BE49-F238E27FC236}">
                <a16:creationId xmlns:a16="http://schemas.microsoft.com/office/drawing/2014/main" id="{1A75EAF1-9FCF-14FB-BE56-88059B3F6416}"/>
              </a:ext>
            </a:extLst>
          </p:cNvPr>
          <p:cNvSpPr/>
          <p:nvPr/>
        </p:nvSpPr>
        <p:spPr bwMode="auto">
          <a:xfrm>
            <a:off x="7575742" y="2735149"/>
            <a:ext cx="1267914" cy="629448"/>
          </a:xfrm>
          <a:prstGeom prst="rightArrow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9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1" charset="-128"/>
            </a:endParaRPr>
          </a:p>
        </p:txBody>
      </p:sp>
      <p:sp>
        <p:nvSpPr>
          <p:cNvPr id="24" name="CasellaDiTesto 11">
            <a:extLst>
              <a:ext uri="{FF2B5EF4-FFF2-40B4-BE49-F238E27FC236}">
                <a16:creationId xmlns:a16="http://schemas.microsoft.com/office/drawing/2014/main" id="{84111458-B5F0-446D-B0FF-B20800D6E5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35924" y="4654264"/>
            <a:ext cx="279334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i="1" dirty="0">
                <a:solidFill>
                  <a:srgbClr val="002060"/>
                </a:solidFill>
                <a:latin typeface="Trebuchet MS" panose="020B0603020202020204" pitchFamily="34" charset="0"/>
              </a:rPr>
              <a:t>I dati sono stati validati statisticamente mediante i</a:t>
            </a:r>
            <a:r>
              <a:rPr lang="it-IT" altLang="it-IT" sz="1400" i="1" dirty="0">
                <a:solidFill>
                  <a:srgbClr val="002060"/>
                </a:solidFill>
                <a:latin typeface="Trebuchet MS" panose="020B0603020202020204" pitchFamily="34" charset="0"/>
              </a:rPr>
              <a:t>l test t di </a:t>
            </a:r>
            <a:r>
              <a:rPr lang="it-IT" altLang="it-IT" sz="1400" i="1" dirty="0" err="1">
                <a:solidFill>
                  <a:srgbClr val="002060"/>
                </a:solidFill>
                <a:latin typeface="Trebuchet MS" panose="020B0603020202020204" pitchFamily="34" charset="0"/>
              </a:rPr>
              <a:t>Student</a:t>
            </a:r>
            <a:r>
              <a:rPr lang="it-IT" altLang="it-IT" sz="1400" i="1" dirty="0">
                <a:solidFill>
                  <a:srgbClr val="002060"/>
                </a:solidFill>
                <a:latin typeface="Trebuchet MS" panose="020B0603020202020204" pitchFamily="34" charset="0"/>
              </a:rPr>
              <a:t> (t-test), fissando come soglia di significatività p ≤ 0,05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538A7DEC-43C9-8732-9125-36A18E1980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29091" y="5818775"/>
            <a:ext cx="1939887" cy="103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1402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E604D-DFEF-CC78-01AB-0FBE199C3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C5EB02AB-F463-1368-60A9-DFE2921FFCA6}"/>
              </a:ext>
            </a:extLst>
          </p:cNvPr>
          <p:cNvCxnSpPr/>
          <p:nvPr/>
        </p:nvCxnSpPr>
        <p:spPr bwMode="auto">
          <a:xfrm flipV="1">
            <a:off x="4552749" y="895149"/>
            <a:ext cx="6939815" cy="375386"/>
          </a:xfrm>
          <a:prstGeom prst="lin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" name="CasellaDiTesto 11">
            <a:extLst>
              <a:ext uri="{FF2B5EF4-FFF2-40B4-BE49-F238E27FC236}">
                <a16:creationId xmlns:a16="http://schemas.microsoft.com/office/drawing/2014/main" id="{EBA38E6C-3A40-DFD4-EB39-250A9B1C6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12183" y="69033"/>
            <a:ext cx="5360761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it-IT" sz="1400" b="1" u="sng" dirty="0">
                <a:solidFill>
                  <a:schemeClr val="tx2"/>
                </a:solidFill>
                <a:latin typeface="Trebuchet MS" panose="020B0603020202020204" pitchFamily="34" charset="0"/>
              </a:rPr>
              <a:t>4° CAMPIONAMENTO (3 luglio 2024)</a:t>
            </a:r>
            <a:endParaRPr lang="it-IT" altLang="it-IT" sz="1400" b="1" u="sng" dirty="0">
              <a:solidFill>
                <a:schemeClr val="tx2"/>
              </a:solidFill>
              <a:latin typeface="Trebuchet MS" panose="020B0603020202020204" pitchFamily="34" charset="0"/>
            </a:endParaRPr>
          </a:p>
        </p:txBody>
      </p:sp>
      <p:sp>
        <p:nvSpPr>
          <p:cNvPr id="23" name="Freccia a destra 22">
            <a:extLst>
              <a:ext uri="{FF2B5EF4-FFF2-40B4-BE49-F238E27FC236}">
                <a16:creationId xmlns:a16="http://schemas.microsoft.com/office/drawing/2014/main" id="{BAE87294-28DD-47D2-312C-855A63D3C1FF}"/>
              </a:ext>
            </a:extLst>
          </p:cNvPr>
          <p:cNvSpPr/>
          <p:nvPr/>
        </p:nvSpPr>
        <p:spPr bwMode="auto">
          <a:xfrm>
            <a:off x="3433459" y="562091"/>
            <a:ext cx="2159001" cy="1189336"/>
          </a:xfrm>
          <a:prstGeom prst="rightArrow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sz="9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1" charset="-128"/>
            </a:endParaRP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3A87E7AB-11BA-3172-DC1B-9D65EB50CB69}"/>
              </a:ext>
            </a:extLst>
          </p:cNvPr>
          <p:cNvSpPr txBox="1"/>
          <p:nvPr/>
        </p:nvSpPr>
        <p:spPr>
          <a:xfrm>
            <a:off x="2226440" y="895149"/>
            <a:ext cx="4162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Tratti morfologici </a:t>
            </a:r>
          </a:p>
          <a:p>
            <a:pPr algn="ctr"/>
            <a:r>
              <a:rPr lang="it-IT" sz="1400" b="1" dirty="0">
                <a:solidFill>
                  <a:srgbClr val="002060"/>
                </a:solidFill>
                <a:latin typeface="Trebuchet MS" panose="020B0603020202020204" pitchFamily="34" charset="0"/>
              </a:rPr>
              <a:t>fogliari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CFE6641B-B070-93C1-9D36-2F6BA75C379C}"/>
              </a:ext>
            </a:extLst>
          </p:cNvPr>
          <p:cNvSpPr txBox="1"/>
          <p:nvPr/>
        </p:nvSpPr>
        <p:spPr>
          <a:xfrm>
            <a:off x="5676114" y="174901"/>
            <a:ext cx="76648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Peso fresco fogliare (PF, g)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Peso fogliare a saturazione (PS, g)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Peso secco fogliare (</a:t>
            </a:r>
            <a:r>
              <a:rPr lang="it-IT" sz="1400" dirty="0" err="1">
                <a:solidFill>
                  <a:srgbClr val="002060"/>
                </a:solidFill>
              </a:rPr>
              <a:t>PS,g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Superficie fogliare (SF, cm</a:t>
            </a:r>
            <a:r>
              <a:rPr lang="it-IT" sz="1400" baseline="30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Spessore lamina fogliare (SL, mm)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 err="1">
                <a:solidFill>
                  <a:srgbClr val="002060"/>
                </a:solidFill>
              </a:rPr>
              <a:t>Specific</a:t>
            </a:r>
            <a:r>
              <a:rPr lang="it-IT" sz="1400" dirty="0">
                <a:solidFill>
                  <a:srgbClr val="002060"/>
                </a:solidFill>
              </a:rPr>
              <a:t> </a:t>
            </a:r>
            <a:r>
              <a:rPr lang="it-IT" sz="1400" dirty="0" err="1">
                <a:solidFill>
                  <a:srgbClr val="002060"/>
                </a:solidFill>
              </a:rPr>
              <a:t>Leaf</a:t>
            </a:r>
            <a:r>
              <a:rPr lang="it-IT" sz="1400" dirty="0">
                <a:solidFill>
                  <a:srgbClr val="002060"/>
                </a:solidFill>
              </a:rPr>
              <a:t> Area (SLA, cm</a:t>
            </a:r>
            <a:r>
              <a:rPr lang="it-IT" sz="1400" baseline="30000" dirty="0">
                <a:solidFill>
                  <a:srgbClr val="002060"/>
                </a:solidFill>
              </a:rPr>
              <a:t>2</a:t>
            </a:r>
            <a:r>
              <a:rPr lang="it-IT" sz="1400" dirty="0">
                <a:solidFill>
                  <a:srgbClr val="002060"/>
                </a:solidFill>
              </a:rPr>
              <a:t> g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 err="1">
                <a:solidFill>
                  <a:srgbClr val="FF0000"/>
                </a:solidFill>
              </a:rPr>
              <a:t>Leaf</a:t>
            </a:r>
            <a:r>
              <a:rPr lang="it-IT" sz="1400" dirty="0">
                <a:solidFill>
                  <a:srgbClr val="FF0000"/>
                </a:solidFill>
              </a:rPr>
              <a:t> Dry Mater Content </a:t>
            </a:r>
            <a:r>
              <a:rPr lang="it-IT" sz="1400" dirty="0">
                <a:solidFill>
                  <a:srgbClr val="002060"/>
                </a:solidFill>
              </a:rPr>
              <a:t>(LDMC, g g</a:t>
            </a:r>
            <a:r>
              <a:rPr lang="it-IT" sz="1400" baseline="30000" dirty="0">
                <a:solidFill>
                  <a:srgbClr val="002060"/>
                </a:solidFill>
              </a:rPr>
              <a:t>-1</a:t>
            </a:r>
            <a:r>
              <a:rPr lang="it-IT" sz="1400" dirty="0">
                <a:solidFill>
                  <a:srgbClr val="002060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 dirty="0">
                <a:solidFill>
                  <a:srgbClr val="002060"/>
                </a:solidFill>
              </a:rPr>
              <a:t>Relative Water Content (RWC, %)</a:t>
            </a:r>
          </a:p>
        </p:txBody>
      </p:sp>
      <p:pic>
        <p:nvPicPr>
          <p:cNvPr id="2" name="Picture 2107446874">
            <a:extLst>
              <a:ext uri="{FF2B5EF4-FFF2-40B4-BE49-F238E27FC236}">
                <a16:creationId xmlns:a16="http://schemas.microsoft.com/office/drawing/2014/main" id="{DFAB90F3-CC9D-9A48-3E04-4B220C626A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837" y="1945576"/>
            <a:ext cx="6844163" cy="3936808"/>
          </a:xfrm>
          <a:prstGeom prst="rect">
            <a:avLst/>
          </a:prstGeom>
        </p:spPr>
      </p:pic>
      <p:pic>
        <p:nvPicPr>
          <p:cNvPr id="4" name="Immagine 3" descr="Immagine che contiene pianta da appartamento, pianta, finestra, persona&#10;&#10;Descrizione generata automaticamente">
            <a:extLst>
              <a:ext uri="{FF2B5EF4-FFF2-40B4-BE49-F238E27FC236}">
                <a16:creationId xmlns:a16="http://schemas.microsoft.com/office/drawing/2014/main" id="{0FADC782-554B-7BC9-5962-3DC0016F0B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0035" y="1261246"/>
            <a:ext cx="5450119" cy="3065692"/>
          </a:xfrm>
          <a:prstGeom prst="rect">
            <a:avLst/>
          </a:prstGeom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CB517B3D-BFF4-8D5D-37B8-E09DE3B28B89}"/>
              </a:ext>
            </a:extLst>
          </p:cNvPr>
          <p:cNvSpPr/>
          <p:nvPr/>
        </p:nvSpPr>
        <p:spPr>
          <a:xfrm>
            <a:off x="281197" y="4141488"/>
            <a:ext cx="4231762" cy="2526012"/>
          </a:xfrm>
          <a:prstGeom prst="rect">
            <a:avLst/>
          </a:prstGeom>
          <a:solidFill>
            <a:srgbClr val="E1CBED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/>
            <a:r>
              <a:rPr lang="it-IT" sz="1600" dirty="0">
                <a:solidFill>
                  <a:srgbClr val="000000"/>
                </a:solidFill>
                <a:latin typeface="Raleway" pitchFamily="2" charset="0"/>
                <a:ea typeface="Calibri" panose="020F0502020204030204" pitchFamily="34" charset="0"/>
              </a:rPr>
              <a:t>Il trattamento con humus ha avuto un effetto positivo sulla capacità produttiva della pianta, sia in termini di assimilazione del carbonio che di efficienza nell'uso dell'acqua per la fotosintesi (IWUE) e sullo sviluppo di foglie strutturalmente più consistenti (LDMC). 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74E1D928-C63A-8A81-30AF-8EDCD8177D77}"/>
              </a:ext>
            </a:extLst>
          </p:cNvPr>
          <p:cNvSpPr txBox="1"/>
          <p:nvPr/>
        </p:nvSpPr>
        <p:spPr>
          <a:xfrm>
            <a:off x="9358741" y="1465528"/>
            <a:ext cx="70866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dirty="0">
                <a:solidFill>
                  <a:srgbClr val="000000"/>
                </a:solidFill>
                <a:latin typeface="Raleway" pitchFamily="2" charset="0"/>
                <a:ea typeface="Calibri" panose="020F0502020204030204" pitchFamily="34" charset="0"/>
              </a:rPr>
              <a:t>contenuto fogliare in massa secca </a:t>
            </a:r>
            <a:endParaRPr lang="it-IT" sz="1200" dirty="0"/>
          </a:p>
        </p:txBody>
      </p:sp>
      <p:cxnSp>
        <p:nvCxnSpPr>
          <p:cNvPr id="10" name="Connettore 2 9">
            <a:extLst>
              <a:ext uri="{FF2B5EF4-FFF2-40B4-BE49-F238E27FC236}">
                <a16:creationId xmlns:a16="http://schemas.microsoft.com/office/drawing/2014/main" id="{3FAF341C-9640-7F88-C6CB-A5E701910535}"/>
              </a:ext>
            </a:extLst>
          </p:cNvPr>
          <p:cNvCxnSpPr>
            <a:cxnSpLocks/>
          </p:cNvCxnSpPr>
          <p:nvPr/>
        </p:nvCxnSpPr>
        <p:spPr bwMode="auto">
          <a:xfrm>
            <a:off x="8812183" y="1595003"/>
            <a:ext cx="546558" cy="0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12" name="Immagine 11">
            <a:extLst>
              <a:ext uri="{FF2B5EF4-FFF2-40B4-BE49-F238E27FC236}">
                <a16:creationId xmlns:a16="http://schemas.microsoft.com/office/drawing/2014/main" id="{50559A8A-CDFF-01E7-D142-162909E7B3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8650" y="361148"/>
            <a:ext cx="1939887" cy="1039225"/>
          </a:xfrm>
          <a:prstGeom prst="rect">
            <a:avLst/>
          </a:prstGeom>
        </p:spPr>
      </p:pic>
      <p:sp>
        <p:nvSpPr>
          <p:cNvPr id="13" name="Presso gli Uffici di accettazione della Rete laboratorista di tutti i Dipartimenti è presente uno SPORTELLO di raccolta campioni">
            <a:extLst>
              <a:ext uri="{FF2B5EF4-FFF2-40B4-BE49-F238E27FC236}">
                <a16:creationId xmlns:a16="http://schemas.microsoft.com/office/drawing/2014/main" id="{C7E70A54-06F8-2B2B-30C6-255B8DCB89BC}"/>
              </a:ext>
            </a:extLst>
          </p:cNvPr>
          <p:cNvSpPr txBox="1"/>
          <p:nvPr/>
        </p:nvSpPr>
        <p:spPr>
          <a:xfrm>
            <a:off x="5676114" y="5904126"/>
            <a:ext cx="6232423" cy="884841"/>
          </a:xfrm>
          <a:prstGeom prst="rect">
            <a:avLst/>
          </a:prstGeom>
          <a:solidFill>
            <a:srgbClr val="7CA0C7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numCol="1" anchor="ctr">
            <a:normAutofit lnSpcReduction="10000"/>
          </a:bodyPr>
          <a:lstStyle>
            <a:lvl1pPr>
              <a:defRPr sz="4400">
                <a:solidFill>
                  <a:srgbClr val="FFFFFF"/>
                </a:solidFill>
                <a:effectLst>
                  <a:outerShdw blurRad="63500" dist="25400" dir="2700000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Sembra che la vite sia in grado di mantenere un bilancio idrico favorevole, permettendo alla fotosintesi di rimanere efficiente anche in condizioni che normalmente ne limiterebbero l'attività</a:t>
            </a:r>
            <a:endParaRPr lang="it-IT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76109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llaDiTesto 6">
            <a:extLst>
              <a:ext uri="{FF2B5EF4-FFF2-40B4-BE49-F238E27FC236}">
                <a16:creationId xmlns:a16="http://schemas.microsoft.com/office/drawing/2014/main" id="{890733FC-A31A-065F-11D2-243C6E34E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8" y="908050"/>
            <a:ext cx="3624262" cy="1671638"/>
          </a:xfrm>
          <a:prstGeom prst="rect">
            <a:avLst/>
          </a:prstGeom>
          <a:solidFill>
            <a:srgbClr val="3399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14000"/>
              </a:lnSpc>
              <a:spcBef>
                <a:spcPct val="0"/>
              </a:spcBef>
              <a:buFontTx/>
              <a:buNone/>
            </a:pPr>
            <a:r>
              <a:rPr lang="it-IT" altLang="it-IT" sz="1800" b="1" dirty="0">
                <a:solidFill>
                  <a:schemeClr val="bg1"/>
                </a:solidFill>
                <a:latin typeface="Bree Lt" pitchFamily="50" charset="0"/>
              </a:rPr>
              <a:t>Salvaguardare  gli habitat</a:t>
            </a:r>
            <a:r>
              <a:rPr lang="it-IT" altLang="it-IT" sz="1800" dirty="0">
                <a:solidFill>
                  <a:schemeClr val="bg1"/>
                </a:solidFill>
                <a:latin typeface="Bree Lt" pitchFamily="50" charset="0"/>
              </a:rPr>
              <a:t> in cui vivono uccelli e farfalle, in particolare le aree di foraggiamento e le aree di riproduzione e nidificazione.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CBB6F52F-EEA9-DD70-8062-D8EC177D7C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1" y="954088"/>
            <a:ext cx="3552825" cy="1579562"/>
          </a:xfrm>
          <a:prstGeom prst="rect">
            <a:avLst/>
          </a:prstGeom>
          <a:solidFill>
            <a:srgbClr val="3399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80975" indent="-180975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800"/>
              </a:spcAft>
            </a:pPr>
            <a:r>
              <a:rPr lang="it-IT" altLang="it-IT" sz="1800">
                <a:solidFill>
                  <a:schemeClr val="bg1"/>
                </a:solidFill>
                <a:latin typeface="Bree Lt" pitchFamily="50" charset="0"/>
              </a:rPr>
              <a:t>Mantenere </a:t>
            </a:r>
            <a:r>
              <a:rPr lang="it-IT" altLang="it-IT" sz="1800" b="1">
                <a:solidFill>
                  <a:schemeClr val="bg1"/>
                </a:solidFill>
                <a:latin typeface="Bree Lt" pitchFamily="50" charset="0"/>
              </a:rPr>
              <a:t>l’eterogeneità degli habitat circostanti </a:t>
            </a:r>
            <a:r>
              <a:rPr lang="it-IT" altLang="it-IT" sz="1800">
                <a:solidFill>
                  <a:schemeClr val="bg1"/>
                </a:solidFill>
                <a:latin typeface="Bree Lt" pitchFamily="50" charset="0"/>
              </a:rPr>
              <a:t>il vigneto</a:t>
            </a:r>
          </a:p>
          <a:p>
            <a:pPr eaLnBrk="1" hangingPunct="1">
              <a:spcBef>
                <a:spcPct val="0"/>
              </a:spcBef>
              <a:spcAft>
                <a:spcPct val="25000"/>
              </a:spcAft>
            </a:pPr>
            <a:r>
              <a:rPr lang="it-IT" altLang="it-IT" sz="1800">
                <a:solidFill>
                  <a:schemeClr val="bg1"/>
                </a:solidFill>
                <a:latin typeface="Bree Lt" pitchFamily="50" charset="0"/>
              </a:rPr>
              <a:t>Preservare </a:t>
            </a:r>
            <a:r>
              <a:rPr lang="it-IT" altLang="it-IT" sz="1800" b="1">
                <a:solidFill>
                  <a:schemeClr val="bg1"/>
                </a:solidFill>
                <a:latin typeface="Bree Lt" pitchFamily="50" charset="0"/>
              </a:rPr>
              <a:t>gli elementi estensivi inseriti </a:t>
            </a:r>
            <a:r>
              <a:rPr lang="it-IT" altLang="it-IT" sz="1800">
                <a:solidFill>
                  <a:schemeClr val="bg1"/>
                </a:solidFill>
                <a:latin typeface="Bree Lt" pitchFamily="50" charset="0"/>
              </a:rPr>
              <a:t>(siepi, filari, prati) nella matrice viticola</a:t>
            </a:r>
          </a:p>
        </p:txBody>
      </p:sp>
      <p:sp>
        <p:nvSpPr>
          <p:cNvPr id="9" name="Freccia a destra 9">
            <a:extLst>
              <a:ext uri="{FF2B5EF4-FFF2-40B4-BE49-F238E27FC236}">
                <a16:creationId xmlns:a16="http://schemas.microsoft.com/office/drawing/2014/main" id="{37291256-C33B-26ED-C886-3E9AAA49E9E7}"/>
              </a:ext>
            </a:extLst>
          </p:cNvPr>
          <p:cNvSpPr/>
          <p:nvPr/>
        </p:nvSpPr>
        <p:spPr>
          <a:xfrm>
            <a:off x="5422901" y="1190625"/>
            <a:ext cx="1273175" cy="1106488"/>
          </a:xfrm>
          <a:prstGeom prst="rightArrow">
            <a:avLst/>
          </a:prstGeom>
          <a:solidFill>
            <a:srgbClr val="92D050"/>
          </a:solidFill>
          <a:ln>
            <a:solidFill>
              <a:srgbClr val="3399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55A759A0-E4A9-F651-A11B-86F45BA115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81288"/>
            <a:ext cx="9144000" cy="413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2">
            <a:extLst>
              <a:ext uri="{FF2B5EF4-FFF2-40B4-BE49-F238E27FC236}">
                <a16:creationId xmlns:a16="http://schemas.microsoft.com/office/drawing/2014/main" id="{686288B3-4FEF-8976-9360-6CFA1448C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2963" y="5740400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33592FD-2494-344F-C58F-C5704E2E9425}"/>
              </a:ext>
            </a:extLst>
          </p:cNvPr>
          <p:cNvSpPr txBox="1"/>
          <p:nvPr/>
        </p:nvSpPr>
        <p:spPr>
          <a:xfrm>
            <a:off x="2184400" y="114082"/>
            <a:ext cx="7721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6. Mantenimento e aumento della varietà strutturale in </a:t>
            </a:r>
            <a:r>
              <a:rPr lang="it-IT" b="1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  </a:t>
            </a: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vigna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1509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586E866C-77F9-094F-5171-E3F51B3FECD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0961" y="3412758"/>
            <a:ext cx="5134770" cy="296314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F2CAF93A-683C-B284-7DC6-FDFF27E396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7439" y="3871914"/>
            <a:ext cx="4518025" cy="18113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14000"/>
              </a:lnSpc>
              <a:spcBef>
                <a:spcPts val="1200"/>
              </a:spcBef>
              <a:buNone/>
            </a:pPr>
            <a:r>
              <a:rPr lang="it-IT" altLang="it-IT" sz="1600">
                <a:latin typeface="Bree Lt" pitchFamily="50" charset="0"/>
              </a:rPr>
              <a:t>Mantenere e, ove necessario, ripristinare piccole aree coperte da </a:t>
            </a:r>
            <a:r>
              <a:rPr lang="it-IT" altLang="it-IT" sz="1800">
                <a:latin typeface="Bree Rg" pitchFamily="50" charset="0"/>
              </a:rPr>
              <a:t>arbusti</a:t>
            </a:r>
            <a:r>
              <a:rPr lang="it-IT" altLang="it-IT" sz="1600">
                <a:latin typeface="Bree Lt" pitchFamily="50" charset="0"/>
              </a:rPr>
              <a:t>,  in particolare nelle zone a maggior pendenza (soggette ad elevata erosione del suolo e dove sterpazzoline e ortolani sono più frequenti). L’intervento dovrebbe  produrre tessere di arbusti di circa 2.000 m</a:t>
            </a:r>
            <a:r>
              <a:rPr lang="it-IT" altLang="it-IT" sz="1600" baseline="30000">
                <a:latin typeface="Bree Lt" pitchFamily="50" charset="0"/>
              </a:rPr>
              <a:t>2</a:t>
            </a:r>
            <a:r>
              <a:rPr lang="it-IT" altLang="it-IT" sz="1600">
                <a:latin typeface="Bree Lt" pitchFamily="50" charset="0"/>
              </a:rPr>
              <a:t> .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08A005AF-42E3-D74B-0ED1-6FCA143992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90873" y="193066"/>
            <a:ext cx="5134770" cy="29479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Rettangolo 6">
            <a:extLst>
              <a:ext uri="{FF2B5EF4-FFF2-40B4-BE49-F238E27FC236}">
                <a16:creationId xmlns:a16="http://schemas.microsoft.com/office/drawing/2014/main" id="{8C624E9A-68F6-CFC1-79E4-4175DA1950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7438" y="476251"/>
            <a:ext cx="4500562" cy="21114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14000"/>
              </a:lnSpc>
              <a:spcBef>
                <a:spcPct val="0"/>
              </a:spcBef>
              <a:buFontTx/>
              <a:buNone/>
            </a:pPr>
            <a:r>
              <a:rPr lang="it-IT" altLang="it-IT" sz="1600">
                <a:latin typeface="Bree Lt" pitchFamily="50" charset="0"/>
              </a:rPr>
              <a:t>Mantenere e, ove possibile, ripristinare porzioni di </a:t>
            </a:r>
            <a:r>
              <a:rPr lang="it-IT" altLang="it-IT" sz="1800">
                <a:latin typeface="Bree Rg" pitchFamily="50" charset="0"/>
              </a:rPr>
              <a:t>prato</a:t>
            </a:r>
            <a:r>
              <a:rPr lang="it-IT" altLang="it-IT" sz="1600">
                <a:latin typeface="Bree Lt" pitchFamily="50" charset="0"/>
              </a:rPr>
              <a:t>,</a:t>
            </a:r>
            <a:r>
              <a:rPr lang="it-IT" altLang="it-IT" sz="1400" b="1">
                <a:latin typeface="Bree Lt" pitchFamily="50" charset="0"/>
              </a:rPr>
              <a:t> </a:t>
            </a:r>
            <a:r>
              <a:rPr lang="it-IT" altLang="it-IT" sz="1600">
                <a:latin typeface="Bree Lt" pitchFamily="50" charset="0"/>
              </a:rPr>
              <a:t>anche con </a:t>
            </a:r>
            <a:r>
              <a:rPr lang="it-IT" altLang="it-IT" sz="1800">
                <a:latin typeface="Bree Rg" pitchFamily="50" charset="0"/>
              </a:rPr>
              <a:t>presenza di alberi e arbusti sparsi</a:t>
            </a:r>
            <a:r>
              <a:rPr lang="it-IT" altLang="it-IT" sz="1400" b="1">
                <a:latin typeface="Bree Lt" pitchFamily="50" charset="0"/>
              </a:rPr>
              <a:t>. </a:t>
            </a:r>
            <a:r>
              <a:rPr lang="it-IT" altLang="it-IT" sz="1600">
                <a:latin typeface="Bree Lt" pitchFamily="50" charset="0"/>
              </a:rPr>
              <a:t>Questo intervento potrebbe essere applicato, ad esempio, in aree di vigneti, prati e pascoli in stato di abbandono, oppure creando prati temporanei in seguito agli espianti. L’intervento dovrebbe interessare superfici di 1.800-2.000 m</a:t>
            </a:r>
            <a:r>
              <a:rPr lang="it-IT" altLang="it-IT" sz="1600" baseline="30000">
                <a:latin typeface="Bree Lt" pitchFamily="50" charset="0"/>
              </a:rPr>
              <a:t>2</a:t>
            </a:r>
          </a:p>
        </p:txBody>
      </p:sp>
      <p:pic>
        <p:nvPicPr>
          <p:cNvPr id="15366" name="Picture 2">
            <a:extLst>
              <a:ext uri="{FF2B5EF4-FFF2-40B4-BE49-F238E27FC236}">
                <a16:creationId xmlns:a16="http://schemas.microsoft.com/office/drawing/2014/main" id="{4AA3D583-847C-10D2-D1CC-C07E73087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8850" y="5683251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84153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albero, montagna, natura&#10;&#10;Descrizione generata automaticamente">
            <a:extLst>
              <a:ext uri="{FF2B5EF4-FFF2-40B4-BE49-F238E27FC236}">
                <a16:creationId xmlns:a16="http://schemas.microsoft.com/office/drawing/2014/main" id="{DCFD9BD0-DC5F-5238-B08C-4DADD3A0B7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56297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it-IT"/>
          </a:p>
        </p:txBody>
      </p:sp>
      <p:sp>
        <p:nvSpPr>
          <p:cNvPr id="390146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it-IT"/>
          </a:p>
        </p:txBody>
      </p:sp>
      <p:pic>
        <p:nvPicPr>
          <p:cNvPr id="390147" name="Picture 4" descr="IMG_20180515_1048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12293600" cy="9222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119291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929903B4-2684-33EF-F229-18DBF81D5F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7" y="1170781"/>
            <a:ext cx="5136790" cy="27789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608BAE27-00DD-ED56-725C-978F0FC5754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705" y="543401"/>
            <a:ext cx="4565863" cy="3406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magine 5" descr="Risaia, pipistrelli per il controllo dei parassiti - Difesa e diserbo -  AgroNotizie">
            <a:extLst>
              <a:ext uri="{FF2B5EF4-FFF2-40B4-BE49-F238E27FC236}">
                <a16:creationId xmlns:a16="http://schemas.microsoft.com/office/drawing/2014/main" id="{8BE91A6A-5AFF-5E6F-2C31-A260D150AC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5121050"/>
            <a:ext cx="1971040" cy="12884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814E052-6258-90C3-49F6-FA5FE4AAB1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706" y="4437968"/>
            <a:ext cx="2746862" cy="206796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805FB796-18C2-85E4-7EBE-ED23C4B3D98E}"/>
              </a:ext>
            </a:extLst>
          </p:cNvPr>
          <p:cNvSpPr txBox="1"/>
          <p:nvPr/>
        </p:nvSpPr>
        <p:spPr>
          <a:xfrm>
            <a:off x="495300" y="35873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7. Fasce tampone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8849BCC-CE6D-46B7-1AEC-903B9C0A37F4}"/>
              </a:ext>
            </a:extLst>
          </p:cNvPr>
          <p:cNvSpPr txBox="1"/>
          <p:nvPr/>
        </p:nvSpPr>
        <p:spPr>
          <a:xfrm>
            <a:off x="3211332" y="46552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11. Nidi artificiali, </a:t>
            </a:r>
            <a:r>
              <a:rPr lang="it-IT" sz="1800" b="1" dirty="0" err="1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bat</a:t>
            </a: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-box per chirotteri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4437606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E8CCEA0-CFEC-E896-8FE4-344D2493A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291" y="-182225"/>
            <a:ext cx="10515600" cy="1325563"/>
          </a:xfrm>
        </p:spPr>
        <p:txBody>
          <a:bodyPr>
            <a:normAutofit/>
          </a:bodyPr>
          <a:lstStyle/>
          <a:p>
            <a:r>
              <a:rPr lang="it-IT" sz="1800" b="1" dirty="0">
                <a:solidFill>
                  <a:srgbClr val="00B0F0"/>
                </a:solidFill>
                <a:latin typeface="Arial" panose="020B0604020202020204" pitchFamily="34" charset="0"/>
                <a:cs typeface="Mangal" panose="02040503050203030202" pitchFamily="18" charset="0"/>
              </a:rPr>
              <a:t>10. Mantenimento sistemi di allevamento tradizionali ed elementi strutturali in materiali organici</a:t>
            </a:r>
            <a:br>
              <a:rPr lang="it-IT" sz="1800" b="1" dirty="0">
                <a:solidFill>
                  <a:srgbClr val="00B0F0"/>
                </a:solidFill>
                <a:latin typeface="Arial" panose="020B0604020202020204" pitchFamily="34" charset="0"/>
                <a:cs typeface="Mangal" panose="02040503050203030202" pitchFamily="18" charset="0"/>
              </a:rPr>
            </a:br>
            <a:endParaRPr lang="it-IT" sz="1800" b="1" dirty="0">
              <a:solidFill>
                <a:srgbClr val="00B0F0"/>
              </a:solidFill>
              <a:latin typeface="Arial" panose="020B0604020202020204" pitchFamily="34" charset="0"/>
              <a:cs typeface="Mangal" panose="02040503050203030202" pitchFamily="18" charset="0"/>
            </a:endParaRPr>
          </a:p>
        </p:txBody>
      </p:sp>
      <p:pic>
        <p:nvPicPr>
          <p:cNvPr id="4" name="Picture 4" descr="DSC_0079">
            <a:extLst>
              <a:ext uri="{FF2B5EF4-FFF2-40B4-BE49-F238E27FC236}">
                <a16:creationId xmlns:a16="http://schemas.microsoft.com/office/drawing/2014/main" id="{D449DBD2-5E59-F370-BEBC-529D94FDD3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600" y="716701"/>
            <a:ext cx="3371777" cy="2242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Segnaposto contenuto 3" descr="20201230_125623.jpg">
            <a:extLst>
              <a:ext uri="{FF2B5EF4-FFF2-40B4-BE49-F238E27FC236}">
                <a16:creationId xmlns:a16="http://schemas.microsoft.com/office/drawing/2014/main" id="{F8A7DEDC-B11F-5064-0B83-727787F4C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41688" y="910834"/>
            <a:ext cx="3182959" cy="2387219"/>
          </a:xfrm>
          <a:prstGeom prst="rect">
            <a:avLst/>
          </a:prstGeom>
        </p:spPr>
      </p:pic>
      <p:pic>
        <p:nvPicPr>
          <p:cNvPr id="7" name="Picture 4" descr="masera">
            <a:extLst>
              <a:ext uri="{FF2B5EF4-FFF2-40B4-BE49-F238E27FC236}">
                <a16:creationId xmlns:a16="http://schemas.microsoft.com/office/drawing/2014/main" id="{565AF87E-9589-B391-5DA2-070AEC363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078" y="3935161"/>
            <a:ext cx="3131957" cy="2348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IMG_20181007_155447">
            <a:extLst>
              <a:ext uri="{FF2B5EF4-FFF2-40B4-BE49-F238E27FC236}">
                <a16:creationId xmlns:a16="http://schemas.microsoft.com/office/drawing/2014/main" id="{D93F48BA-68D7-AF0F-9610-C45147319A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9692" y="3788683"/>
            <a:ext cx="3209670" cy="2408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mmagine 9" descr="Immagine che contiene aria aperta, erba, foglia, vigneto&#10;&#10;Descrizione generata automaticamente">
            <a:extLst>
              <a:ext uri="{FF2B5EF4-FFF2-40B4-BE49-F238E27FC236}">
                <a16:creationId xmlns:a16="http://schemas.microsoft.com/office/drawing/2014/main" id="{4F5AA6B3-D7D3-BD95-9B0F-1BE61C28FB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692" y="740668"/>
            <a:ext cx="3378178" cy="2533633"/>
          </a:xfrm>
          <a:prstGeom prst="rect">
            <a:avLst/>
          </a:prstGeom>
        </p:spPr>
      </p:pic>
      <p:pic>
        <p:nvPicPr>
          <p:cNvPr id="11" name="Picture 4" descr="IMG_20170711_190710">
            <a:extLst>
              <a:ext uri="{FF2B5EF4-FFF2-40B4-BE49-F238E27FC236}">
                <a16:creationId xmlns:a16="http://schemas.microsoft.com/office/drawing/2014/main" id="{4CFF31DD-8B32-9009-21FE-BBCB6FD83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97239" y="3701278"/>
            <a:ext cx="3928961" cy="2206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96B495F4-8B31-C0EA-21CE-3174AE147BBF}"/>
              </a:ext>
            </a:extLst>
          </p:cNvPr>
          <p:cNvSpPr txBox="1"/>
          <p:nvPr/>
        </p:nvSpPr>
        <p:spPr>
          <a:xfrm>
            <a:off x="588444" y="3274301"/>
            <a:ext cx="2542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Cadrega biellese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B290A63A-8BED-B567-2ADB-746B82809F81}"/>
              </a:ext>
            </a:extLst>
          </p:cNvPr>
          <p:cNvSpPr txBox="1"/>
          <p:nvPr/>
        </p:nvSpPr>
        <p:spPr>
          <a:xfrm>
            <a:off x="8444077" y="3370969"/>
            <a:ext cx="3131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Pergola </a:t>
            </a:r>
            <a:r>
              <a:rPr lang="it-IT" dirty="0" err="1"/>
              <a:t>caremana</a:t>
            </a:r>
            <a:r>
              <a:rPr lang="it-IT" dirty="0"/>
              <a:t> e «</a:t>
            </a:r>
            <a:r>
              <a:rPr lang="it-IT" dirty="0" err="1"/>
              <a:t>pilùn</a:t>
            </a:r>
            <a:r>
              <a:rPr lang="it-IT" dirty="0"/>
              <a:t>»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61FD0891-7650-8834-B6FA-D1D468F4EDCB}"/>
              </a:ext>
            </a:extLst>
          </p:cNvPr>
          <p:cNvSpPr txBox="1"/>
          <p:nvPr/>
        </p:nvSpPr>
        <p:spPr>
          <a:xfrm>
            <a:off x="588444" y="6265544"/>
            <a:ext cx="1970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/>
              <a:t>Topia</a:t>
            </a:r>
            <a:r>
              <a:rPr lang="it-IT" dirty="0"/>
              <a:t> canavesana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D9117F5-192B-2292-1373-CAA5F5655B9B}"/>
              </a:ext>
            </a:extLst>
          </p:cNvPr>
          <p:cNvSpPr txBox="1"/>
          <p:nvPr/>
        </p:nvSpPr>
        <p:spPr>
          <a:xfrm>
            <a:off x="4463358" y="3059668"/>
            <a:ext cx="2680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Maggiorina novarese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850AD9FE-3889-967A-61DC-A698A2A4AF47}"/>
              </a:ext>
            </a:extLst>
          </p:cNvPr>
          <p:cNvSpPr txBox="1"/>
          <p:nvPr/>
        </p:nvSpPr>
        <p:spPr>
          <a:xfrm>
            <a:off x="8270959" y="6304519"/>
            <a:ext cx="35066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/>
              <a:t>Topia</a:t>
            </a:r>
            <a:r>
              <a:rPr lang="it-IT" dirty="0"/>
              <a:t> ossolana in monoliti di beola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D36E39D-5AD9-CF64-2905-25F186FABA88}"/>
              </a:ext>
            </a:extLst>
          </p:cNvPr>
          <p:cNvSpPr txBox="1"/>
          <p:nvPr/>
        </p:nvSpPr>
        <p:spPr>
          <a:xfrm>
            <a:off x="4064578" y="5914684"/>
            <a:ext cx="4061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Spalliera in legnane di castagno e muretti a secco</a:t>
            </a:r>
          </a:p>
        </p:txBody>
      </p:sp>
    </p:spTree>
    <p:extLst>
      <p:ext uri="{BB962C8B-B14F-4D97-AF65-F5344CB8AC3E}">
        <p14:creationId xmlns:p14="http://schemas.microsoft.com/office/powerpoint/2010/main" val="114780787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sellaDiTesto 8">
            <a:extLst>
              <a:ext uri="{FF2B5EF4-FFF2-40B4-BE49-F238E27FC236}">
                <a16:creationId xmlns:a16="http://schemas.microsoft.com/office/drawing/2014/main" id="{F1C56F4D-CDBA-7D7F-7E19-DA0DF52AFAD7}"/>
              </a:ext>
            </a:extLst>
          </p:cNvPr>
          <p:cNvSpPr txBox="1"/>
          <p:nvPr/>
        </p:nvSpPr>
        <p:spPr>
          <a:xfrm>
            <a:off x="190501" y="11657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Mangal" panose="02040503050203030202" pitchFamily="18" charset="0"/>
              </a:rPr>
              <a:t>8. Strategie per la riduzione dell’impiego di rame 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Immagine 9" descr="Bacillus thuringensis">
            <a:extLst>
              <a:ext uri="{FF2B5EF4-FFF2-40B4-BE49-F238E27FC236}">
                <a16:creationId xmlns:a16="http://schemas.microsoft.com/office/drawing/2014/main" id="{F8442CF4-6DD7-4092-7341-AFA1858A46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774" y="4258864"/>
            <a:ext cx="2464060" cy="217417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76551DD6-F666-497A-28D1-5AA8989376B1}"/>
              </a:ext>
            </a:extLst>
          </p:cNvPr>
          <p:cNvSpPr txBox="1"/>
          <p:nvPr/>
        </p:nvSpPr>
        <p:spPr>
          <a:xfrm>
            <a:off x="8025062" y="2733886"/>
            <a:ext cx="4166938" cy="3572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800" b="1" kern="100" dirty="0">
                <a:solidFill>
                  <a:srgbClr val="2F2F2F"/>
                </a:solidFill>
                <a:effectLst/>
                <a:latin typeface="Ubuntu" panose="020B05040306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di compost</a:t>
            </a:r>
            <a:r>
              <a:rPr lang="it-IT" sz="1800" kern="100" dirty="0">
                <a:solidFill>
                  <a:srgbClr val="2F2F2F"/>
                </a:solidFill>
                <a:effectLst/>
                <a:latin typeface="Ubuntu" panose="020B05040306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formulato organico liquido ricco di microrganismi e sostanze biostimolanti che può essere irrorato sulle piante.</a:t>
            </a:r>
            <a:br>
              <a:rPr lang="it-IT" sz="1800" kern="100" dirty="0">
                <a:solidFill>
                  <a:srgbClr val="2F2F2F"/>
                </a:solidFill>
                <a:effectLst/>
                <a:latin typeface="Ubuntu" panose="020B05040306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it-IT" kern="100" dirty="0">
                <a:solidFill>
                  <a:srgbClr val="2F2F2F"/>
                </a:solidFill>
                <a:latin typeface="Ubuntu" panose="020B05040306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L'impiego del tea di compost determina effetti positivi sullo stato fitosanitario delle colture trattate. I microrganismi contenuti nel liquido entrano in competizione con gli agenti patogeni e creano condizioni sfavorevoli per il loro sviluppo</a:t>
            </a:r>
            <a:r>
              <a:rPr lang="it-IT" sz="1400" kern="100" dirty="0">
                <a:solidFill>
                  <a:srgbClr val="2F2F2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(riduzione incidenza ed intensità malattie)</a:t>
            </a:r>
            <a:endParaRPr lang="it-IT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Immagine 4" descr="Immagine che contiene interno, bevanda, muro, bustina di tè&#10;&#10;Descrizione generata automaticamente">
            <a:extLst>
              <a:ext uri="{FF2B5EF4-FFF2-40B4-BE49-F238E27FC236}">
                <a16:creationId xmlns:a16="http://schemas.microsoft.com/office/drawing/2014/main" id="{5BFD3C17-0051-756C-3BE3-530AABE408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81" y="629711"/>
            <a:ext cx="3949700" cy="296026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82A6C25-81F6-EDCA-1C6B-DDEB0E53E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221" y="0"/>
            <a:ext cx="4487779" cy="252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F353C096-EF56-5795-8F6B-A3BB4B4A87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28" y="4177114"/>
            <a:ext cx="4010526" cy="2255921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1F63BBD-7AF9-1541-B5F5-72EBE5450030}"/>
              </a:ext>
            </a:extLst>
          </p:cNvPr>
          <p:cNvSpPr txBox="1"/>
          <p:nvPr/>
        </p:nvSpPr>
        <p:spPr>
          <a:xfrm>
            <a:off x="141172" y="378644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tabLst>
                <a:tab pos="457200" algn="l"/>
              </a:tabLst>
            </a:pPr>
            <a:r>
              <a:rPr lang="it-IT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Mangal" panose="02040503050203030202" pitchFamily="18" charset="0"/>
              </a:rPr>
              <a:t>9. Difese biologiche per insetti patogeni</a:t>
            </a:r>
            <a:endParaRPr lang="it-IT" sz="1800" dirty="0">
              <a:solidFill>
                <a:srgbClr val="00000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2C749CD-02B1-E147-78C8-9BE905DF3577}"/>
              </a:ext>
            </a:extLst>
          </p:cNvPr>
          <p:cNvSpPr txBox="1"/>
          <p:nvPr/>
        </p:nvSpPr>
        <p:spPr>
          <a:xfrm>
            <a:off x="396510" y="6433035"/>
            <a:ext cx="5840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Confusione sessuale per </a:t>
            </a:r>
            <a:r>
              <a:rPr lang="it-IT" dirty="0" err="1"/>
              <a:t>tignoletta</a:t>
            </a:r>
            <a:endParaRPr lang="it-IT" dirty="0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E94F6FA-421E-F6B4-8F67-A50EFE28E9AD}"/>
              </a:ext>
            </a:extLst>
          </p:cNvPr>
          <p:cNvSpPr txBox="1"/>
          <p:nvPr/>
        </p:nvSpPr>
        <p:spPr>
          <a:xfrm>
            <a:off x="4939775" y="6436789"/>
            <a:ext cx="2464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Bacillus </a:t>
            </a:r>
            <a:r>
              <a:rPr lang="it-IT" i="1" dirty="0" err="1"/>
              <a:t>thuringensis</a:t>
            </a:r>
            <a:endParaRPr lang="it-IT" i="1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2FD4D81-D517-83DE-962F-D43658A296E9}"/>
              </a:ext>
            </a:extLst>
          </p:cNvPr>
          <p:cNvSpPr txBox="1"/>
          <p:nvPr/>
        </p:nvSpPr>
        <p:spPr>
          <a:xfrm>
            <a:off x="4460714" y="444206"/>
            <a:ext cx="2812574" cy="374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it-IT" altLang="it-IT" sz="2400" dirty="0"/>
              <a:t>Tecnologie a rateo variabile (mappe di vigoria, sensori, ecc..)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it-IT" altLang="it-IT" sz="2400" dirty="0" err="1"/>
              <a:t>Uggelli</a:t>
            </a:r>
            <a:r>
              <a:rPr lang="it-IT" altLang="it-IT" sz="2400" dirty="0"/>
              <a:t> </a:t>
            </a:r>
            <a:r>
              <a:rPr lang="it-IT" altLang="it-IT" sz="2400" dirty="0" err="1"/>
              <a:t>antideriva</a:t>
            </a:r>
            <a:endParaRPr lang="it-IT" altLang="it-IT" sz="2400" dirty="0"/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it-IT" altLang="it-IT" sz="2400" dirty="0"/>
              <a:t>Uso di prodotti vegetali, estratti algali, vegetali, biostimolanti, induttori di resistenza ecc..</a:t>
            </a:r>
          </a:p>
        </p:txBody>
      </p:sp>
    </p:spTree>
    <p:extLst>
      <p:ext uri="{BB962C8B-B14F-4D97-AF65-F5344CB8AC3E}">
        <p14:creationId xmlns:p14="http://schemas.microsoft.com/office/powerpoint/2010/main" val="353338226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6" descr="Immagine che contiene aria aperta, nuvola, cielo, pianta&#10;&#10;Descrizione generata automaticamente">
            <a:extLst>
              <a:ext uri="{FF2B5EF4-FFF2-40B4-BE49-F238E27FC236}">
                <a16:creationId xmlns:a16="http://schemas.microsoft.com/office/drawing/2014/main" id="{C980D7CC-909C-B329-ABDE-4339A0D2F9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5707" y="1679412"/>
            <a:ext cx="6774354" cy="50807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asellaDiTesto 8">
            <a:extLst>
              <a:ext uri="{FF2B5EF4-FFF2-40B4-BE49-F238E27FC236}">
                <a16:creationId xmlns:a16="http://schemas.microsoft.com/office/drawing/2014/main" id="{1FBD5149-E08C-1322-160A-AFE01C89C5AC}"/>
              </a:ext>
            </a:extLst>
          </p:cNvPr>
          <p:cNvSpPr txBox="1"/>
          <p:nvPr/>
        </p:nvSpPr>
        <p:spPr>
          <a:xfrm>
            <a:off x="834829" y="97817"/>
            <a:ext cx="10741091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«</a:t>
            </a:r>
            <a:r>
              <a:rPr lang="it-IT" sz="2800" b="0" i="0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Intervento di ampliamento sistemazione terreno a vigneto ed opere correlate in Località Traversagna all’interno della ZSC 1120003 Monte Fenera</a:t>
            </a: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»  Grignasco (NO) - Azienda Agricola Carlone Davide</a:t>
            </a:r>
          </a:p>
        </p:txBody>
      </p:sp>
    </p:spTree>
    <p:extLst>
      <p:ext uri="{BB962C8B-B14F-4D97-AF65-F5344CB8AC3E}">
        <p14:creationId xmlns:p14="http://schemas.microsoft.com/office/powerpoint/2010/main" val="370668196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4">
            <a:extLst>
              <a:ext uri="{FF2B5EF4-FFF2-40B4-BE49-F238E27FC236}">
                <a16:creationId xmlns:a16="http://schemas.microsoft.com/office/drawing/2014/main" id="{8A237AEA-F50A-98EE-0801-577BD09DA298}"/>
              </a:ext>
            </a:extLst>
          </p:cNvPr>
          <p:cNvSpPr txBox="1"/>
          <p:nvPr/>
        </p:nvSpPr>
        <p:spPr>
          <a:xfrm>
            <a:off x="640760" y="412789"/>
            <a:ext cx="10685879" cy="67095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400" b="1" i="0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CONDIZIONI AMBIENTALI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24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non effettuare </a:t>
            </a:r>
            <a:r>
              <a:rPr lang="it-IT" sz="2800" dirty="0">
                <a:solidFill>
                  <a:srgbClr val="000000"/>
                </a:solidFill>
                <a:latin typeface="Calibri"/>
              </a:rPr>
              <a:t>nella </a:t>
            </a: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fascia esterna del vigneto il taglio degli esemplari di quercia maggiori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2800" dirty="0">
              <a:solidFill>
                <a:srgbClr val="000000"/>
              </a:solidFill>
              <a:latin typeface="Calibri"/>
            </a:endParaRP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800" dirty="0">
                <a:solidFill>
                  <a:srgbClr val="000000"/>
                </a:solidFill>
                <a:latin typeface="Calibri"/>
              </a:rPr>
              <a:t>c</a:t>
            </a: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reare terrazzamenti in pietra a secco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IDFont+F2"/>
              </a:rPr>
              <a:t>sostituire/limitare/eliminare prodotti fitosanitari con frasi SPe3 e Spe4</a:t>
            </a:r>
            <a:r>
              <a:rPr lang="it-IT" sz="2800" dirty="0">
                <a:solidFill>
                  <a:srgbClr val="000000"/>
                </a:solidFill>
                <a:latin typeface="CIDFont+F2"/>
              </a:rPr>
              <a:t> e </a:t>
            </a: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IDFont+F2"/>
              </a:rPr>
              <a:t>per la tutela di insetti impollinatori le frasi di precauzione SPe8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2800" b="0" i="0" u="none" strike="noStrike" kern="1200" cap="none" spc="0" baseline="0" dirty="0">
              <a:solidFill>
                <a:srgbClr val="000000"/>
              </a:solidFill>
              <a:uFillTx/>
              <a:latin typeface="CIDFont+F2"/>
            </a:endParaRP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IDFont+F2"/>
              </a:rPr>
              <a:t>intervento di miglioramento ambientale dell’impluvio, eliminando le piante della specie alloctona </a:t>
            </a:r>
            <a:r>
              <a:rPr lang="it-IT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IDFont+F2"/>
              </a:rPr>
              <a:t>Pawlonia</a:t>
            </a: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IDFont+F2"/>
              </a:rPr>
              <a:t> e mettendo a dimora piantine di Ontano nero e alberi da frutta sulle scarpate inerbite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2800" b="0" i="0" u="none" strike="noStrike" kern="1200" cap="none" spc="0" baseline="0" dirty="0">
              <a:solidFill>
                <a:srgbClr val="000000"/>
              </a:solidFill>
              <a:uFillTx/>
              <a:latin typeface="CIDFont+F2"/>
            </a:endParaRP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800" b="0" i="0" u="none" strike="noStrike" kern="1200" cap="none" spc="0" baseline="0" dirty="0">
                <a:solidFill>
                  <a:srgbClr val="000000"/>
                </a:solidFill>
                <a:uFillTx/>
                <a:latin typeface="CIDFont+F2"/>
              </a:rPr>
              <a:t>realizzazione di piccole aree di ristagno d'acqua temporaneo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800" b="0" i="0" u="none" strike="noStrike" kern="1200" cap="none" spc="0" baseline="0" dirty="0">
              <a:solidFill>
                <a:srgbClr val="000000"/>
              </a:solidFill>
              <a:uFillTx/>
              <a:latin typeface="CIDFont+F2"/>
            </a:endParaRPr>
          </a:p>
        </p:txBody>
      </p:sp>
    </p:spTree>
    <p:extLst>
      <p:ext uri="{BB962C8B-B14F-4D97-AF65-F5344CB8AC3E}">
        <p14:creationId xmlns:p14="http://schemas.microsoft.com/office/powerpoint/2010/main" val="55249856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ma 3">
            <a:extLst>
              <a:ext uri="{FF2B5EF4-FFF2-40B4-BE49-F238E27FC236}">
                <a16:creationId xmlns:a16="http://schemas.microsoft.com/office/drawing/2014/main" id="{576459E0-2A5D-6886-60A4-1821CB79EDF9}"/>
              </a:ext>
            </a:extLst>
          </p:cNvPr>
          <p:cNvGraphicFramePr/>
          <p:nvPr/>
        </p:nvGraphicFramePr>
        <p:xfrm>
          <a:off x="1865784" y="908720"/>
          <a:ext cx="8460432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079450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5DE8ADB-3B12-7845-0025-F7103D354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239E929-E0EB-2129-37FD-B2F15F0B5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4" name="Picture 1041" descr="1_patrimoni unescoPIC">
            <a:extLst>
              <a:ext uri="{FF2B5EF4-FFF2-40B4-BE49-F238E27FC236}">
                <a16:creationId xmlns:a16="http://schemas.microsoft.com/office/drawing/2014/main" id="{72185034-E41A-BBC4-A6A7-BADC77BE6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2863"/>
            <a:ext cx="12192000" cy="8114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204927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ia aperta, cielo, erba, Terreno&#10;&#10;Descrizione generata automaticamente">
            <a:extLst>
              <a:ext uri="{FF2B5EF4-FFF2-40B4-BE49-F238E27FC236}">
                <a16:creationId xmlns:a16="http://schemas.microsoft.com/office/drawing/2014/main" id="{939A1C75-E881-D25F-B746-072D24E972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488"/>
            <a:ext cx="16040846" cy="9022976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10CD8050-09AD-F377-43BB-D232E2DA6706}"/>
              </a:ext>
            </a:extLst>
          </p:cNvPr>
          <p:cNvSpPr txBox="1"/>
          <p:nvPr/>
        </p:nvSpPr>
        <p:spPr>
          <a:xfrm>
            <a:off x="1652337" y="5566611"/>
            <a:ext cx="4251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800" dirty="0">
                <a:solidFill>
                  <a:schemeClr val="bg1"/>
                </a:solidFill>
                <a:latin typeface="Informal Roman" panose="030604020304060B0204" pitchFamily="66" charset="0"/>
              </a:rPr>
              <a:t>l’oleodinamica</a:t>
            </a:r>
          </a:p>
        </p:txBody>
      </p:sp>
    </p:spTree>
    <p:extLst>
      <p:ext uri="{BB962C8B-B14F-4D97-AF65-F5344CB8AC3E}">
        <p14:creationId xmlns:p14="http://schemas.microsoft.com/office/powerpoint/2010/main" val="414748744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28" name="Picture 4" descr="DSC_004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6952" y="381370"/>
            <a:ext cx="9165422" cy="6095259"/>
          </a:xfrm>
          <a:prstGeom prst="rect">
            <a:avLst/>
          </a:prstGeom>
          <a:noFill/>
        </p:spPr>
      </p:pic>
      <p:pic>
        <p:nvPicPr>
          <p:cNvPr id="410630" name="Picture 6" descr="DSC_004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74505" y="4450557"/>
            <a:ext cx="3228975" cy="2147887"/>
          </a:xfrm>
          <a:prstGeom prst="rect">
            <a:avLst/>
          </a:prstGeom>
          <a:noFill/>
        </p:spPr>
      </p:pic>
      <p:sp>
        <p:nvSpPr>
          <p:cNvPr id="410631" name="Line 7"/>
          <p:cNvSpPr>
            <a:spLocks noChangeShapeType="1"/>
          </p:cNvSpPr>
          <p:nvPr/>
        </p:nvSpPr>
        <p:spPr bwMode="auto">
          <a:xfrm flipH="1" flipV="1">
            <a:off x="7065394" y="4472198"/>
            <a:ext cx="1533525" cy="703263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286E950-B5BB-721F-86F5-DAFB59C82A91}"/>
              </a:ext>
            </a:extLst>
          </p:cNvPr>
          <p:cNvSpPr txBox="1"/>
          <p:nvPr/>
        </p:nvSpPr>
        <p:spPr>
          <a:xfrm>
            <a:off x="5213684" y="5354802"/>
            <a:ext cx="32289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800" dirty="0">
                <a:solidFill>
                  <a:schemeClr val="bg1"/>
                </a:solidFill>
                <a:latin typeface="Informal Roman" panose="030604020304060B0204" pitchFamily="66" charset="0"/>
              </a:rPr>
              <a:t>i fitofarmaci</a:t>
            </a:r>
          </a:p>
        </p:txBody>
      </p:sp>
    </p:spTree>
    <p:extLst>
      <p:ext uri="{BB962C8B-B14F-4D97-AF65-F5344CB8AC3E}">
        <p14:creationId xmlns:p14="http://schemas.microsoft.com/office/powerpoint/2010/main" val="18149151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0DBD137-2AC7-F775-8C61-70A04004D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300" y="2498725"/>
            <a:ext cx="4381500" cy="2378075"/>
          </a:xfrm>
        </p:spPr>
        <p:txBody>
          <a:bodyPr>
            <a:normAutofit/>
          </a:bodyPr>
          <a:lstStyle/>
          <a:p>
            <a:r>
              <a:rPr lang="it-IT" b="1" dirty="0">
                <a:solidFill>
                  <a:srgbClr val="00B050"/>
                </a:solidFill>
              </a:rPr>
              <a:t>GRAZIE PER L’ATTENZIONE</a:t>
            </a:r>
            <a:br>
              <a:rPr lang="it-IT" dirty="0"/>
            </a:br>
            <a:br>
              <a:rPr lang="it-IT" dirty="0"/>
            </a:br>
            <a:r>
              <a:rPr lang="it-IT" sz="2700" dirty="0">
                <a:solidFill>
                  <a:srgbClr val="00B050"/>
                </a:solidFill>
              </a:rPr>
              <a:t>enririve@arpa.piemonte.it</a:t>
            </a:r>
          </a:p>
        </p:txBody>
      </p:sp>
      <p:pic>
        <p:nvPicPr>
          <p:cNvPr id="5" name="Segnaposto contenuto 4" descr="Immagine che contiene persona, Viso umano, schermata, uomo&#10;&#10;Descrizione generata automaticamente">
            <a:extLst>
              <a:ext uri="{FF2B5EF4-FFF2-40B4-BE49-F238E27FC236}">
                <a16:creationId xmlns:a16="http://schemas.microsoft.com/office/drawing/2014/main" id="{D3555E75-9413-5629-3654-58C15121BA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164" y="1965325"/>
            <a:ext cx="8643271" cy="4351338"/>
          </a:xfrm>
        </p:spPr>
      </p:pic>
    </p:spTree>
    <p:extLst>
      <p:ext uri="{BB962C8B-B14F-4D97-AF65-F5344CB8AC3E}">
        <p14:creationId xmlns:p14="http://schemas.microsoft.com/office/powerpoint/2010/main" val="264574357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6" name="Title 4"/>
          <p:cNvSpPr txBox="1">
            <a:spLocks noGrp="1"/>
          </p:cNvSpPr>
          <p:nvPr>
            <p:ph type="title" idx="4294967295"/>
          </p:nvPr>
        </p:nvSpPr>
        <p:spPr>
          <a:xfrm>
            <a:off x="6978651" y="281711"/>
            <a:ext cx="7167563" cy="9080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sz="1800" b="1" dirty="0">
                <a:solidFill>
                  <a:srgbClr val="FF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VIGNETI IN AREE PROTETTE EUROPEE</a:t>
            </a:r>
            <a:br>
              <a:rPr lang="it-IT" sz="900" dirty="0">
                <a:latin typeface="Arial" charset="0"/>
                <a:ea typeface="Calibri" pitchFamily="34" charset="0"/>
                <a:cs typeface="Times New Roman" pitchFamily="18" charset="0"/>
              </a:rPr>
            </a:br>
            <a:endParaRPr lang="it-IT" sz="1000" dirty="0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8014" y="735736"/>
            <a:ext cx="543821" cy="6122264"/>
          </a:xfrm>
          <a:prstGeom prst="rect">
            <a:avLst/>
          </a:prstGeom>
          <a:gradFill flip="none" rotWithShape="1">
            <a:gsLst>
              <a:gs pos="0">
                <a:srgbClr val="008000"/>
              </a:gs>
              <a:gs pos="100000">
                <a:srgbClr val="FF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>
              <a:defRPr/>
            </a:pPr>
            <a:endParaRPr lang="it-IT"/>
          </a:p>
        </p:txBody>
      </p:sp>
      <p:graphicFrame>
        <p:nvGraphicFramePr>
          <p:cNvPr id="420871" name="Object 8"/>
          <p:cNvGraphicFramePr>
            <a:graphicFrameLocks noChangeAspect="1"/>
          </p:cNvGraphicFramePr>
          <p:nvPr/>
        </p:nvGraphicFramePr>
        <p:xfrm>
          <a:off x="765646" y="56214"/>
          <a:ext cx="5605290" cy="37213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18366764" imgH="12193702" progId="Word.Document.12">
                  <p:link updateAutomatic="1"/>
                </p:oleObj>
              </mc:Choice>
              <mc:Fallback>
                <p:oleObj name="Document" r:id="rId3" imgW="18366764" imgH="12193702" progId="Word.Document.12">
                  <p:link updateAutomatic="1"/>
                  <p:pic>
                    <p:nvPicPr>
                      <p:cNvPr id="420871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646" y="56214"/>
                        <a:ext cx="5605290" cy="37213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72" name="Rectangle 8"/>
          <p:cNvSpPr>
            <a:spLocks noChangeArrowheads="1"/>
          </p:cNvSpPr>
          <p:nvPr/>
        </p:nvSpPr>
        <p:spPr bwMode="auto">
          <a:xfrm>
            <a:off x="765646" y="3833736"/>
            <a:ext cx="426552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it-IT" dirty="0"/>
              <a:t>ZSC IT1160012 “Boschi e Rocche del Roero”</a:t>
            </a:r>
          </a:p>
        </p:txBody>
      </p:sp>
      <p:graphicFrame>
        <p:nvGraphicFramePr>
          <p:cNvPr id="2" name="Object 7">
            <a:extLst>
              <a:ext uri="{FF2B5EF4-FFF2-40B4-BE49-F238E27FC236}">
                <a16:creationId xmlns:a16="http://schemas.microsoft.com/office/drawing/2014/main" id="{B1870577-8BDB-7C4E-04B3-4CD9ABA1A3D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217953" y="2710508"/>
          <a:ext cx="5878538" cy="3938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18366764" imgH="12308018" progId="Word.Document.12">
                  <p:link updateAutomatic="1"/>
                </p:oleObj>
              </mc:Choice>
              <mc:Fallback>
                <p:oleObj name="Document" r:id="rId3" imgW="18366764" imgH="12308018" progId="Word.Document.12">
                  <p:link updateAutomatic="1"/>
                  <p:pic>
                    <p:nvPicPr>
                      <p:cNvPr id="2" name="Object 7">
                        <a:extLst>
                          <a:ext uri="{FF2B5EF4-FFF2-40B4-BE49-F238E27FC236}">
                            <a16:creationId xmlns:a16="http://schemas.microsoft.com/office/drawing/2014/main" id="{B1870577-8BDB-7C4E-04B3-4CD9ABA1A3D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7953" y="2710508"/>
                        <a:ext cx="5878538" cy="39380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CasellaDiTesto 3">
            <a:extLst>
              <a:ext uri="{FF2B5EF4-FFF2-40B4-BE49-F238E27FC236}">
                <a16:creationId xmlns:a16="http://schemas.microsoft.com/office/drawing/2014/main" id="{BD09D0E8-C10E-0FC4-ACEA-0F91CF89CD7C}"/>
              </a:ext>
            </a:extLst>
          </p:cNvPr>
          <p:cNvSpPr txBox="1"/>
          <p:nvPr/>
        </p:nvSpPr>
        <p:spPr>
          <a:xfrm>
            <a:off x="7648732" y="2341176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ZSC IT1180010 “Langhe di Spigno Monferrato”</a:t>
            </a:r>
          </a:p>
        </p:txBody>
      </p:sp>
    </p:spTree>
    <p:extLst>
      <p:ext uri="{BB962C8B-B14F-4D97-AF65-F5344CB8AC3E}">
        <p14:creationId xmlns:p14="http://schemas.microsoft.com/office/powerpoint/2010/main" val="161356886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89" name="Title 4"/>
          <p:cNvSpPr txBox="1">
            <a:spLocks noGrp="1"/>
          </p:cNvSpPr>
          <p:nvPr>
            <p:ph type="title" idx="4294967295"/>
          </p:nvPr>
        </p:nvSpPr>
        <p:spPr>
          <a:xfrm>
            <a:off x="3321050" y="1"/>
            <a:ext cx="7346950" cy="981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it-IT" sz="1100">
                <a:latin typeface="Arial" charset="0"/>
                <a:cs typeface="Arial" charset="0"/>
              </a:rPr>
              <a:t>Oasi WWF “Forteto della Luja” Loazzolo (AT)</a:t>
            </a:r>
          </a:p>
        </p:txBody>
      </p:sp>
      <p:sp>
        <p:nvSpPr>
          <p:cNvPr id="8" name="Rectangle 7"/>
          <p:cNvSpPr/>
          <p:nvPr/>
        </p:nvSpPr>
        <p:spPr>
          <a:xfrm>
            <a:off x="0" y="52388"/>
            <a:ext cx="607881" cy="6858000"/>
          </a:xfrm>
          <a:prstGeom prst="rect">
            <a:avLst/>
          </a:prstGeom>
          <a:gradFill flip="none" rotWithShape="1">
            <a:gsLst>
              <a:gs pos="0">
                <a:srgbClr val="008000"/>
              </a:gs>
              <a:gs pos="100000">
                <a:srgbClr val="FF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>
              <a:defRPr/>
            </a:pPr>
            <a:endParaRPr lang="it-IT"/>
          </a:p>
        </p:txBody>
      </p:sp>
      <p:pic>
        <p:nvPicPr>
          <p:cNvPr id="424967" name="Segnaposto contenuto 5" descr="Loazzolo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0273" y="52388"/>
            <a:ext cx="5705576" cy="3803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4968" name="Rectangle 8"/>
          <p:cNvSpPr>
            <a:spLocks noChangeArrowheads="1"/>
          </p:cNvSpPr>
          <p:nvPr/>
        </p:nvSpPr>
        <p:spPr bwMode="auto">
          <a:xfrm>
            <a:off x="734623" y="3908492"/>
            <a:ext cx="448539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it-IT"/>
              <a:t>Oasi WWF “Forteto della Luja” – Loazzolo (AT)</a:t>
            </a:r>
          </a:p>
        </p:txBody>
      </p:sp>
      <p:pic>
        <p:nvPicPr>
          <p:cNvPr id="2" name="Picture 4" descr="IMG_20170711_191157">
            <a:extLst>
              <a:ext uri="{FF2B5EF4-FFF2-40B4-BE49-F238E27FC236}">
                <a16:creationId xmlns:a16="http://schemas.microsoft.com/office/drawing/2014/main" id="{59D1D2BF-276E-E95A-96DE-0A9DB93A8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5849" y="3434627"/>
            <a:ext cx="5705576" cy="320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F6073EC3-E0C3-64CE-7812-DB631F0ACE64}"/>
              </a:ext>
            </a:extLst>
          </p:cNvPr>
          <p:cNvSpPr txBox="1"/>
          <p:nvPr/>
        </p:nvSpPr>
        <p:spPr>
          <a:xfrm>
            <a:off x="6338241" y="2777042"/>
            <a:ext cx="6093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Sito di interesse regionale (S.I.R.) “San Bovo di Castino”, cod. IT1160052</a:t>
            </a:r>
          </a:p>
        </p:txBody>
      </p:sp>
      <p:pic>
        <p:nvPicPr>
          <p:cNvPr id="7" name="Picture 6" descr="VB6">
            <a:extLst>
              <a:ext uri="{FF2B5EF4-FFF2-40B4-BE49-F238E27FC236}">
                <a16:creationId xmlns:a16="http://schemas.microsoft.com/office/drawing/2014/main" id="{D87B38F7-EF1B-743A-4EF8-DCE9DD269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4198560" y="4432527"/>
            <a:ext cx="3335183" cy="2217960"/>
          </a:xfrm>
          <a:prstGeom prst="rect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EC284B8E-A9F1-C6CA-BC96-D7C5EEF07AD6}"/>
              </a:ext>
            </a:extLst>
          </p:cNvPr>
          <p:cNvSpPr txBox="1">
            <a:spLocks/>
          </p:cNvSpPr>
          <p:nvPr/>
        </p:nvSpPr>
        <p:spPr>
          <a:xfrm>
            <a:off x="6994525" y="317527"/>
            <a:ext cx="3583782" cy="1102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1800" b="1" dirty="0">
                <a:solidFill>
                  <a:srgbClr val="FF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VIGNETI IN AREE AGRICOLE DI ALTO VALORE NATURALE – ALTA LANGA</a:t>
            </a:r>
            <a:endParaRPr lang="it-IT" sz="1000" dirty="0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1030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5204" name="Picture 4" descr="carta VT4-VB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3513" y="1343026"/>
            <a:ext cx="5700712" cy="5127625"/>
          </a:xfrm>
          <a:prstGeom prst="rect">
            <a:avLst/>
          </a:prstGeom>
          <a:noFill/>
        </p:spPr>
      </p:pic>
      <p:pic>
        <p:nvPicPr>
          <p:cNvPr id="435205" name="Picture 5" descr="IMG_20180423_1316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3726" y="3106738"/>
            <a:ext cx="4003675" cy="3001962"/>
          </a:xfrm>
          <a:prstGeom prst="rect">
            <a:avLst/>
          </a:prstGeom>
          <a:noFill/>
        </p:spPr>
      </p:pic>
      <p:pic>
        <p:nvPicPr>
          <p:cNvPr id="435206" name="Picture 6" descr="DSC_000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30937" y="2790824"/>
            <a:ext cx="4097337" cy="2724150"/>
          </a:xfrm>
          <a:prstGeom prst="rect">
            <a:avLst/>
          </a:prstGeom>
          <a:noFill/>
        </p:spPr>
      </p:pic>
      <p:sp>
        <p:nvSpPr>
          <p:cNvPr id="2" name="Title 4">
            <a:extLst>
              <a:ext uri="{FF2B5EF4-FFF2-40B4-BE49-F238E27FC236}">
                <a16:creationId xmlns:a16="http://schemas.microsoft.com/office/drawing/2014/main" id="{CA91474A-F40A-2CEF-DA82-85CDD438564F}"/>
              </a:ext>
            </a:extLst>
          </p:cNvPr>
          <p:cNvSpPr txBox="1">
            <a:spLocks/>
          </p:cNvSpPr>
          <p:nvPr/>
        </p:nvSpPr>
        <p:spPr>
          <a:xfrm>
            <a:off x="5358398" y="73652"/>
            <a:ext cx="7167563" cy="908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1800" b="1" dirty="0">
                <a:solidFill>
                  <a:srgbClr val="FF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VIGNETI IN MOSAICI CULTURALI TRADIZIONALI (MONFERRATO PINO D’ASTI)</a:t>
            </a:r>
            <a:endParaRPr lang="it-IT" sz="1000" dirty="0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E83CE0ED-0A49-D039-19FC-0C0094DF93D1}"/>
              </a:ext>
            </a:extLst>
          </p:cNvPr>
          <p:cNvSpPr/>
          <p:nvPr/>
        </p:nvSpPr>
        <p:spPr>
          <a:xfrm>
            <a:off x="0" y="52388"/>
            <a:ext cx="607881" cy="6858000"/>
          </a:xfrm>
          <a:prstGeom prst="rect">
            <a:avLst/>
          </a:prstGeom>
          <a:gradFill flip="none" rotWithShape="1">
            <a:gsLst>
              <a:gs pos="0">
                <a:srgbClr val="008000"/>
              </a:gs>
              <a:gs pos="100000">
                <a:srgbClr val="FF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>
              <a:defRPr/>
            </a:pP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4049798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460" name="Picture 4" descr="vigneti Langh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8715" y="921709"/>
            <a:ext cx="6440902" cy="5793322"/>
          </a:xfrm>
          <a:prstGeom prst="rect">
            <a:avLst/>
          </a:prstGeom>
          <a:noFill/>
        </p:spPr>
      </p:pic>
      <p:pic>
        <p:nvPicPr>
          <p:cNvPr id="403463" name="Picture 7" descr="DSC_007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13187" y="0"/>
            <a:ext cx="4571302" cy="3039631"/>
          </a:xfrm>
          <a:prstGeom prst="rect">
            <a:avLst/>
          </a:prstGeom>
          <a:noFill/>
        </p:spPr>
      </p:pic>
      <p:sp>
        <p:nvSpPr>
          <p:cNvPr id="403465" name="Rectangle 9"/>
          <p:cNvSpPr>
            <a:spLocks noChangeArrowheads="1"/>
          </p:cNvSpPr>
          <p:nvPr/>
        </p:nvSpPr>
        <p:spPr bwMode="auto">
          <a:xfrm>
            <a:off x="8619722" y="3070454"/>
            <a:ext cx="22890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it-IT" dirty="0"/>
              <a:t>VB7, Serralunga d’Alba</a:t>
            </a:r>
          </a:p>
        </p:txBody>
      </p:sp>
      <p:pic>
        <p:nvPicPr>
          <p:cNvPr id="403466" name="Picture 10" descr="DSC_005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79793" y="3839941"/>
            <a:ext cx="3984473" cy="2648815"/>
          </a:xfrm>
          <a:prstGeom prst="rect">
            <a:avLst/>
          </a:prstGeom>
          <a:noFill/>
        </p:spPr>
      </p:pic>
      <p:sp>
        <p:nvSpPr>
          <p:cNvPr id="403467" name="Rectangle 11"/>
          <p:cNvSpPr>
            <a:spLocks noChangeArrowheads="1"/>
          </p:cNvSpPr>
          <p:nvPr/>
        </p:nvSpPr>
        <p:spPr bwMode="auto">
          <a:xfrm>
            <a:off x="9975152" y="6119424"/>
            <a:ext cx="111120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it-IT" dirty="0"/>
              <a:t>VT6, Sinio</a:t>
            </a:r>
          </a:p>
        </p:txBody>
      </p:sp>
      <p:sp>
        <p:nvSpPr>
          <p:cNvPr id="2" name="Title 4">
            <a:extLst>
              <a:ext uri="{FF2B5EF4-FFF2-40B4-BE49-F238E27FC236}">
                <a16:creationId xmlns:a16="http://schemas.microsoft.com/office/drawing/2014/main" id="{365E667B-F9BC-30D7-89F2-EF47874D2819}"/>
              </a:ext>
            </a:extLst>
          </p:cNvPr>
          <p:cNvSpPr txBox="1">
            <a:spLocks/>
          </p:cNvSpPr>
          <p:nvPr/>
        </p:nvSpPr>
        <p:spPr>
          <a:xfrm>
            <a:off x="2156974" y="-53101"/>
            <a:ext cx="4011564" cy="10319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1800" b="1" dirty="0">
                <a:solidFill>
                  <a:srgbClr val="FF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VIGNETI IN AREE VITICOLE MONOCOLTURALI INTENSIVE</a:t>
            </a:r>
            <a:endParaRPr lang="it-IT" sz="1000" dirty="0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60BF9F6F-BCDE-4B3D-15FA-53093C580C8C}"/>
              </a:ext>
            </a:extLst>
          </p:cNvPr>
          <p:cNvSpPr/>
          <p:nvPr/>
        </p:nvSpPr>
        <p:spPr>
          <a:xfrm>
            <a:off x="0" y="52388"/>
            <a:ext cx="607881" cy="6858000"/>
          </a:xfrm>
          <a:prstGeom prst="rect">
            <a:avLst/>
          </a:prstGeom>
          <a:gradFill flip="none" rotWithShape="1">
            <a:gsLst>
              <a:gs pos="0">
                <a:srgbClr val="008000"/>
              </a:gs>
              <a:gs pos="100000">
                <a:srgbClr val="FFFFFF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>
              <a:defRPr/>
            </a:pP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474377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truttura predefinita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  <a:fontScheme name="Struttura predefinita">
    <a:majorFont>
      <a:latin typeface="Arial"/>
      <a:ea typeface=""/>
      <a:cs typeface=""/>
    </a:majorFont>
    <a:minorFont>
      <a:latin typeface="Arial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Struttura predefinita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  <a:fontScheme name="Struttura predefinita">
    <a:majorFont>
      <a:latin typeface="Arial"/>
      <a:ea typeface=""/>
      <a:cs typeface=""/>
    </a:majorFont>
    <a:minorFont>
      <a:latin typeface="Arial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4053</TotalTime>
  <Words>3047</Words>
  <Application>Microsoft Office PowerPoint</Application>
  <PresentationFormat>Widescreen</PresentationFormat>
  <Paragraphs>337</Paragraphs>
  <Slides>65</Slides>
  <Notes>17</Notes>
  <HiddenSlides>0</HiddenSlides>
  <MMClips>0</MMClips>
  <ScaleCrop>false</ScaleCrop>
  <HeadingPairs>
    <vt:vector size="10" baseType="variant">
      <vt:variant>
        <vt:lpstr>Caratteri utilizzati</vt:lpstr>
      </vt:variant>
      <vt:variant>
        <vt:i4>18</vt:i4>
      </vt:variant>
      <vt:variant>
        <vt:lpstr>Tema</vt:lpstr>
      </vt:variant>
      <vt:variant>
        <vt:i4>1</vt:i4>
      </vt:variant>
      <vt:variant>
        <vt:lpstr>Collegamenti</vt:lpstr>
      </vt:variant>
      <vt:variant>
        <vt:i4>4</vt:i4>
      </vt:variant>
      <vt:variant>
        <vt:lpstr>Server OLE incorporati</vt:lpstr>
      </vt:variant>
      <vt:variant>
        <vt:i4>2</vt:i4>
      </vt:variant>
      <vt:variant>
        <vt:lpstr>Titoli diapositive</vt:lpstr>
      </vt:variant>
      <vt:variant>
        <vt:i4>65</vt:i4>
      </vt:variant>
    </vt:vector>
  </HeadingPairs>
  <TitlesOfParts>
    <vt:vector size="90" baseType="lpstr">
      <vt:lpstr>Arial</vt:lpstr>
      <vt:lpstr>Book Antiqua</vt:lpstr>
      <vt:lpstr>Bree Lt</vt:lpstr>
      <vt:lpstr>Bree Rg</vt:lpstr>
      <vt:lpstr>Calibri</vt:lpstr>
      <vt:lpstr>Calibri Light</vt:lpstr>
      <vt:lpstr>CIDFont+F2</vt:lpstr>
      <vt:lpstr>Comic Sans MS</vt:lpstr>
      <vt:lpstr>Constantia</vt:lpstr>
      <vt:lpstr>Informal Roman</vt:lpstr>
      <vt:lpstr>Kabel Md BT</vt:lpstr>
      <vt:lpstr>Raleway</vt:lpstr>
      <vt:lpstr>Tahoma</vt:lpstr>
      <vt:lpstr>Times New Roman</vt:lpstr>
      <vt:lpstr>Trebuchet MS</vt:lpstr>
      <vt:lpstr>Ubuntu</vt:lpstr>
      <vt:lpstr>Wingdings</vt:lpstr>
      <vt:lpstr>Wingdings 2</vt:lpstr>
      <vt:lpstr>Tema di Office</vt:lpstr>
      <vt:lpstr>file:///E:\Enrico\Back-up_June_2023\Documenti\Vigneti\Articolo%20Nagothu\%3f%3f%3f</vt:lpstr>
      <vt:lpstr>???</vt:lpstr>
      <vt:lpstr>???</vt:lpstr>
      <vt:lpstr>???</vt:lpstr>
      <vt:lpstr>Fotografia Photo Editor</vt:lpstr>
      <vt:lpstr>Grafico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5 specie di Orchidee e Maculinea arion caratteristiche habitat 6210 delle praterie xeriche in vigneti di Loazzolo (At)</vt:lpstr>
      <vt:lpstr>Presentazione standard di PowerPoint</vt:lpstr>
      <vt:lpstr>Presentazione standard di PowerPoint</vt:lpstr>
      <vt:lpstr>Presentazione standard di PowerPoint</vt:lpstr>
      <vt:lpstr>Le Riverosse del Bramaterra  (prealpi biellesi)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INDICATORI CONSIDERATI E METODI DI CAMPIONAMENTO - VIGNETO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Concorrenza tra le specie erbacee e la vite?</vt:lpstr>
      <vt:lpstr>  “La ricchezza di organismi vegetali in una coltura permette maggiore produttività e protegge i campi.” 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10. Mantenimento sistemi di allevamento tradizionali ed elementi strutturali in materiali organici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GRAZIE PER L’ATTENZIONE  enririve@arpa.piemonte.it</vt:lpstr>
      <vt:lpstr>VIGNETI IN AREE PROTETTE EUROPEE </vt:lpstr>
      <vt:lpstr>Oasi WWF “Forteto della Luja” Loazzolo (AT)</vt:lpstr>
      <vt:lpstr>Presentazione standard di PowerPoint</vt:lpstr>
      <vt:lpstr>Presentazione standard di PowerPoint</vt:lpstr>
    </vt:vector>
  </TitlesOfParts>
  <Company>Arpa Piemonte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Enrico Rivella</dc:creator>
  <cp:lastModifiedBy>Enrico Rivella</cp:lastModifiedBy>
  <cp:revision>64</cp:revision>
  <cp:lastPrinted>2024-12-03T22:09:39Z</cp:lastPrinted>
  <dcterms:created xsi:type="dcterms:W3CDTF">2024-11-05T11:55:07Z</dcterms:created>
  <dcterms:modified xsi:type="dcterms:W3CDTF">2024-12-03T22:18:16Z</dcterms:modified>
</cp:coreProperties>
</file>