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7" r:id="rId4"/>
  </p:sldMasterIdLst>
  <p:notesMasterIdLst>
    <p:notesMasterId r:id="rId24"/>
  </p:notesMasterIdLst>
  <p:sldIdLst>
    <p:sldId id="323" r:id="rId5"/>
    <p:sldId id="933" r:id="rId6"/>
    <p:sldId id="922" r:id="rId7"/>
    <p:sldId id="336" r:id="rId8"/>
    <p:sldId id="924" r:id="rId9"/>
    <p:sldId id="925" r:id="rId10"/>
    <p:sldId id="926" r:id="rId11"/>
    <p:sldId id="286" r:id="rId12"/>
    <p:sldId id="294" r:id="rId13"/>
    <p:sldId id="295" r:id="rId14"/>
    <p:sldId id="293" r:id="rId15"/>
    <p:sldId id="327" r:id="rId16"/>
    <p:sldId id="934" r:id="rId17"/>
    <p:sldId id="312" r:id="rId18"/>
    <p:sldId id="927" r:id="rId19"/>
    <p:sldId id="928" r:id="rId20"/>
    <p:sldId id="320" r:id="rId21"/>
    <p:sldId id="932" r:id="rId22"/>
    <p:sldId id="909" r:id="rId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65B90"/>
    <a:srgbClr val="DDF49D"/>
    <a:srgbClr val="EEED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125" autoAdjust="0"/>
    <p:restoredTop sz="94660"/>
  </p:normalViewPr>
  <p:slideViewPr>
    <p:cSldViewPr snapToGrid="0">
      <p:cViewPr varScale="1">
        <p:scale>
          <a:sx n="74" d="100"/>
          <a:sy n="74" d="100"/>
        </p:scale>
        <p:origin x="96" y="29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21T21:19:36.773"/>
    </inkml:context>
    <inkml:brush xml:id="br0">
      <inkml:brushProperty name="width" value="0.05" units="cm"/>
      <inkml:brushProperty name="height" value="0.05" units="cm"/>
      <inkml:brushProperty name="color" value="#AB008B"/>
    </inkml:brush>
  </inkml:definitions>
  <inkml:trace contextRef="#ctx0" brushRef="#br0">1 33 24575,'9'0'0,"0"0"0,1 0 0,-1 0 0,0 0 0,1 0 0,0 0 0,0 0 0,1 0 0,-1 0 0,0 0 0,0 0 0,1 0 0,-1 0 0,0 0 0,1 0 0,-1 0 0,-1 0 0,1 0 0,0 0 0,0 0 0,1 0 0,-1 0 0,0 0 0,0 0 0,0 0 0,0 0 0,0 0 0,0 0 0,0 0 0,0 0 0,1 0 0,-1 0 0,0 0 0,-1 0 0,1 0 0,0 0 0,0 0 0,0 0 0,1 0 0,-1 0 0,0 0 0,0 0 0,1 0 0,-1 0 0,0 0 0,0 0 0,0 0 0,0 0 0,0 0 0,6 0 0,-5 0 0,5 0 0,-5 0 0,-1 0 0,0 0 0,0 0 0,1 0 0,-1 0 0,0 0 0,1 0 0,-1 0 0,0 0 0,-1 0 0,1 0 0,0 0 0,0 0 0,0 0 0,1 0 0,-1 0 0,1 0 0,-1 0 0,0 0 0,0 0 0,1 0 0,-1 0 0,0 0 0,0 0 0,0 0 0,0 0 0,0 0 0,0 0 0,5 0 0,-3 0 0,4 0 0,-1 0 0,-3 0 0,4 0 0,-6 0 0,0 0 0,0 0 0,0 0 0,0 0 0,0 0 0,0 0 0,0 0 0,0 0 0,6 0 0,-5 0 0,11 0 0,-11 0 0,5 0 0,-6 0 0,1 0 0,-2 0 0,1 0 0,0 0 0,0 0 0,0 0 0,0 4 0,6-2 0,-4 2 0,3-4 0,-4 0 0,-1 0 0,0 0 0,1 5 0,-1-4 0,0 3 0,0-4 0,-1 0 0,2 0 0,-1 0 0,0 0 0,6 0 0,-4 0 0,4 0 0,-6 0 0,1 0 0,-1 0 0,0 0 0,1 0 0,-1 0 0,1 0 0,-1 0 0,0 0 0,1 0 0,-1 0 0,0 0 0,1 0 0,4 5 0,-3-3 0,3 2 0,0-4 0,-3 0 0,8 0 0,-8 0 0,10 0 0,-10 0 0,19 0 0,-16 0 0,16 0 0,-7 0 0,-5 0 0,16 0 0,-17 0 0,6 0 0,-2 0 0,-10 0 0,4 0 0,0 0 0,-5 0 0,5 0 0,-6 0 0,1 0 0,-1 0 0,0 0 0,6 0 0,-4 0 0,4 0 0,-6 0 0,1 0 0,-1 0 0,0 0 0,0 0 0,1 0 0,-1 0 0,0 0 0,1 0 0,3 0 0,-2 0 0,3 0 0,-5 0 0,1 0 0,-1 0 0,0 0 0,0 0 0,1 0 0,-1 0 0,0 0 0,1 0 0,-1 0 0,1 0 0,-1 0 0,0 0 0,1 0 0,-1 0 0,11 0 0,-8 0 0,7 0 0,-10 0 0,1 0 0,-1 0 0,0 0 0,1 0 0,-1 0 0,0 0 0,0 0 0,0 0 0,0 0 0,1 0 0,-1 0 0,0 0 0,0 0 0,0 0 0,1 0 0,-1 0 0,0 0 0,0 0 0,0 0 0,1 0 0,-1 0 0,0 0 0,6 0 0,-4 0 0,3 0 0,1 0 0,-5 0 0,5 0 0,-6 0 0,0 0 0,1 0 0,3 0 0,-2 0 0,8 0 0,-8 0 0,10 0 0,-10 0 0,9 0 0,-10 0 0,11 0 0,-11 0 0,11 0 0,-10 0 0,3 0 0,1 0 0,-4 0 0,9 0 0,-4 0 0,0 0 0,9-4 0,-7 2 0,2-3 0,1 5 0,-11 0 0,5 0 0,-6 0 0,6-5 0,-5 4 0,5-4 0,-6 5 0,1 0 0,4 0 0,-3-5 0,3 4 0,-5-3 0,1 4 0,-1 0 0,0 0 0,1-5 0,-1 4 0,1-4 0,-1 5 0,0 0 0,1 0 0,-1 0 0,0 0 0,0 0 0,1 0 0,-1-5 0,5 4 0,-4-3 0,4 4 0,-6 0 0,1-5 0,0 4 0,0-4 0,6 5 0,-4 0 0,4 0 0,-6 0 0,0 0 0,1 0 0,-6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55ABE-24F8-4B7C-854B-5E87F20F71D9}" type="datetimeFigureOut">
              <a:rPr lang="x-none" smtClean="0"/>
              <a:pPr/>
              <a:t>03/12/2024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0BBFA-0130-4CC3-961F-26C137954A8F}" type="slidenum">
              <a:rPr lang="x-none" smtClean="0"/>
              <a:pPr/>
              <a:t>‹N›</a:t>
            </a:fld>
            <a:endParaRPr lang="x-none"/>
          </a:p>
        </p:txBody>
      </p:sp>
    </p:spTree>
    <p:extLst>
      <p:ext uri="{BB962C8B-B14F-4D97-AF65-F5344CB8AC3E}">
        <p14:creationId xmlns:p14="http://schemas.microsoft.com/office/powerpoint/2010/main" val="167448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nl-NL"/>
          </a:p>
        </p:txBody>
      </p:sp>
      <p:sp>
        <p:nvSpPr>
          <p:cNvPr id="17412"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7CB8333-074F-4040-A6BC-3DA9BFD4265F}" type="slidenum">
              <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nl-NL" altLang="nl-NL"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6052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L’agricoltura</a:t>
            </a:r>
            <a:r>
              <a:rPr lang="en-US" dirty="0"/>
              <a:t> </a:t>
            </a:r>
            <a:r>
              <a:rPr lang="en-US" dirty="0" err="1"/>
              <a:t>però</a:t>
            </a:r>
            <a:r>
              <a:rPr lang="en-US" dirty="0"/>
              <a:t> è </a:t>
            </a:r>
            <a:r>
              <a:rPr lang="en-US" dirty="0" err="1"/>
              <a:t>anche</a:t>
            </a:r>
            <a:r>
              <a:rPr lang="en-US" dirty="0"/>
              <a:t> la </a:t>
            </a:r>
            <a:r>
              <a:rPr lang="en-US" dirty="0" err="1"/>
              <a:t>principale</a:t>
            </a:r>
            <a:r>
              <a:rPr lang="en-US" dirty="0"/>
              <a:t> </a:t>
            </a:r>
            <a:r>
              <a:rPr lang="en-US" dirty="0" err="1"/>
              <a:t>fonte</a:t>
            </a:r>
            <a:r>
              <a:rPr lang="en-US" dirty="0"/>
              <a:t> di </a:t>
            </a:r>
            <a:r>
              <a:rPr lang="en-US" dirty="0" err="1"/>
              <a:t>minacce</a:t>
            </a:r>
            <a:r>
              <a:rPr lang="en-US" dirty="0"/>
              <a:t> per le specie di </a:t>
            </a:r>
            <a:r>
              <a:rPr lang="en-US" dirty="0" err="1"/>
              <a:t>ambiente</a:t>
            </a:r>
            <a:r>
              <a:rPr lang="en-US" dirty="0"/>
              <a:t> </a:t>
            </a:r>
            <a:r>
              <a:rPr lang="en-US" dirty="0" err="1"/>
              <a:t>aperto</a:t>
            </a:r>
            <a:r>
              <a:rPr lang="en-US" dirty="0"/>
              <a:t>: </a:t>
            </a:r>
            <a:r>
              <a:rPr lang="en-US" dirty="0" err="1"/>
              <a:t>su</a:t>
            </a:r>
            <a:r>
              <a:rPr lang="en-US" dirty="0"/>
              <a:t> 2600 specie </a:t>
            </a:r>
            <a:r>
              <a:rPr lang="en-US" dirty="0" err="1"/>
              <a:t>animali</a:t>
            </a:r>
            <a:r>
              <a:rPr lang="en-US" dirty="0"/>
              <a:t> </a:t>
            </a:r>
            <a:r>
              <a:rPr lang="en-US" dirty="0" err="1"/>
              <a:t>europee</a:t>
            </a:r>
            <a:r>
              <a:rPr lang="en-US" dirty="0"/>
              <a:t> </a:t>
            </a:r>
            <a:r>
              <a:rPr lang="en-US" dirty="0" err="1"/>
              <a:t>valutate</a:t>
            </a:r>
            <a:r>
              <a:rPr lang="en-US" dirty="0"/>
              <a:t> </a:t>
            </a:r>
            <a:r>
              <a:rPr lang="en-US" dirty="0" err="1"/>
              <a:t>dalla</a:t>
            </a:r>
            <a:r>
              <a:rPr lang="en-US" dirty="0"/>
              <a:t> IUCN red list, le cause legate </a:t>
            </a:r>
            <a:r>
              <a:rPr lang="en-US" dirty="0" err="1"/>
              <a:t>all’agricoltura</a:t>
            </a:r>
            <a:r>
              <a:rPr lang="en-US" dirty="0"/>
              <a:t> </a:t>
            </a:r>
            <a:r>
              <a:rPr lang="en-US" dirty="0" err="1"/>
              <a:t>sono</a:t>
            </a:r>
            <a:r>
              <a:rPr lang="en-US" dirty="0"/>
              <a:t> quelle </a:t>
            </a:r>
            <a:r>
              <a:rPr lang="en-US" dirty="0" err="1"/>
              <a:t>che</a:t>
            </a:r>
            <a:r>
              <a:rPr lang="en-US" dirty="0"/>
              <a:t> </a:t>
            </a:r>
            <a:r>
              <a:rPr lang="en-US" dirty="0" err="1"/>
              <a:t>colpiscono</a:t>
            </a:r>
            <a:r>
              <a:rPr lang="en-US" dirty="0"/>
              <a:t> </a:t>
            </a:r>
            <a:r>
              <a:rPr lang="en-US" dirty="0" err="1"/>
              <a:t>il</a:t>
            </a:r>
            <a:r>
              <a:rPr lang="en-US" dirty="0"/>
              <a:t> </a:t>
            </a:r>
            <a:r>
              <a:rPr lang="en-US" dirty="0" err="1"/>
              <a:t>maggior</a:t>
            </a:r>
            <a:r>
              <a:rPr lang="en-US" dirty="0"/>
              <a:t> </a:t>
            </a:r>
            <a:r>
              <a:rPr lang="en-US" dirty="0" err="1"/>
              <a:t>numero</a:t>
            </a:r>
            <a:r>
              <a:rPr lang="en-US" dirty="0"/>
              <a:t> di specie, e </a:t>
            </a:r>
            <a:r>
              <a:rPr lang="en-US" dirty="0" err="1"/>
              <a:t>l’uso</a:t>
            </a:r>
            <a:r>
              <a:rPr lang="en-US" dirty="0"/>
              <a:t> di pesticide </a:t>
            </a:r>
            <a:r>
              <a:rPr lang="en-US" dirty="0" err="1"/>
              <a:t>risulta</a:t>
            </a:r>
            <a:r>
              <a:rPr lang="en-US" dirty="0"/>
              <a:t> </a:t>
            </a:r>
            <a:r>
              <a:rPr lang="en-US" dirty="0" err="1"/>
              <a:t>il</a:t>
            </a:r>
            <a:r>
              <a:rPr lang="en-US" dirty="0"/>
              <a:t> </a:t>
            </a:r>
            <a:r>
              <a:rPr lang="en-US" dirty="0" err="1"/>
              <a:t>fattore</a:t>
            </a:r>
            <a:r>
              <a:rPr lang="en-US" dirty="0"/>
              <a:t> di </a:t>
            </a:r>
            <a:r>
              <a:rPr lang="en-US" dirty="0" err="1"/>
              <a:t>minaccia</a:t>
            </a:r>
            <a:r>
              <a:rPr lang="en-US" dirty="0"/>
              <a:t> </a:t>
            </a:r>
            <a:r>
              <a:rPr lang="en-US" dirty="0" err="1"/>
              <a:t>preponderante</a:t>
            </a:r>
            <a:r>
              <a:rPr lang="en-US" dirty="0"/>
              <a:t>.</a:t>
            </a:r>
          </a:p>
          <a:p>
            <a:endParaRPr lang="en-US" dirty="0"/>
          </a:p>
          <a:p>
            <a:r>
              <a:rPr lang="en-US" dirty="0"/>
              <a:t>per la </a:t>
            </a:r>
            <a:r>
              <a:rPr lang="en-US" dirty="0" err="1"/>
              <a:t>biodiversità</a:t>
            </a:r>
            <a:r>
              <a:rPr lang="en-US" dirty="0"/>
              <a:t>: </a:t>
            </a:r>
            <a:r>
              <a:rPr lang="en-US" dirty="0" err="1"/>
              <a:t>questo</a:t>
            </a:r>
            <a:r>
              <a:rPr lang="en-US" dirty="0"/>
              <a:t> </a:t>
            </a:r>
            <a:r>
              <a:rPr lang="en-US" dirty="0" err="1"/>
              <a:t>grafico</a:t>
            </a:r>
            <a:r>
              <a:rPr lang="en-US" dirty="0"/>
              <a:t> </a:t>
            </a:r>
            <a:r>
              <a:rPr lang="en-US" dirty="0" err="1"/>
              <a:t>riporta</a:t>
            </a:r>
            <a:r>
              <a:rPr lang="en-US" dirty="0"/>
              <a:t> I </a:t>
            </a:r>
            <a:r>
              <a:rPr lang="en-US" dirty="0" err="1"/>
              <a:t>fattori</a:t>
            </a:r>
            <a:r>
              <a:rPr lang="en-US" dirty="0"/>
              <a:t> di </a:t>
            </a:r>
            <a:r>
              <a:rPr lang="en-US" dirty="0" err="1"/>
              <a:t>minaccia</a:t>
            </a:r>
            <a:r>
              <a:rPr lang="en-US" dirty="0"/>
              <a:t> per le specie </a:t>
            </a:r>
            <a:r>
              <a:rPr lang="en-US" dirty="0" err="1"/>
              <a:t>animali</a:t>
            </a:r>
            <a:r>
              <a:rPr lang="en-US" dirty="0"/>
              <a:t> legate </a:t>
            </a:r>
            <a:r>
              <a:rPr lang="en-US" dirty="0" err="1"/>
              <a:t>agli</a:t>
            </a:r>
            <a:r>
              <a:rPr lang="en-US" dirty="0"/>
              <a:t> </a:t>
            </a:r>
            <a:r>
              <a:rPr lang="en-US" dirty="0" err="1"/>
              <a:t>ambienti</a:t>
            </a:r>
            <a:r>
              <a:rPr lang="en-US" dirty="0"/>
              <a:t> </a:t>
            </a:r>
            <a:r>
              <a:rPr lang="en-US" dirty="0" err="1"/>
              <a:t>aperti</a:t>
            </a:r>
            <a:r>
              <a:rPr lang="en-US" dirty="0"/>
              <a:t> </a:t>
            </a:r>
            <a:r>
              <a:rPr lang="en-US" dirty="0" err="1"/>
              <a:t>valutate</a:t>
            </a:r>
            <a:r>
              <a:rPr lang="en-US" dirty="0"/>
              <a:t> secondo I </a:t>
            </a:r>
            <a:r>
              <a:rPr lang="en-US" dirty="0" err="1"/>
              <a:t>criteri</a:t>
            </a:r>
            <a:r>
              <a:rPr lang="en-US" dirty="0"/>
              <a:t> </a:t>
            </a:r>
            <a:r>
              <a:rPr lang="en-US" dirty="0" err="1"/>
              <a:t>delle</a:t>
            </a:r>
            <a:r>
              <a:rPr lang="en-US" dirty="0"/>
              <a:t> </a:t>
            </a:r>
            <a:r>
              <a:rPr lang="en-US" dirty="0" err="1"/>
              <a:t>liste</a:t>
            </a:r>
            <a:r>
              <a:rPr lang="en-US" dirty="0"/>
              <a:t> </a:t>
            </a:r>
            <a:r>
              <a:rPr lang="en-US" dirty="0" err="1"/>
              <a:t>rosse</a:t>
            </a:r>
            <a:r>
              <a:rPr lang="en-US" dirty="0"/>
              <a:t> IUCN, in </a:t>
            </a:r>
            <a:r>
              <a:rPr lang="en-US" dirty="0" err="1"/>
              <a:t>rosso</a:t>
            </a:r>
            <a:r>
              <a:rPr lang="en-US" dirty="0"/>
              <a:t> </a:t>
            </a:r>
            <a:r>
              <a:rPr lang="en-US" dirty="0" err="1"/>
              <a:t>sono</a:t>
            </a:r>
            <a:r>
              <a:rPr lang="en-US" dirty="0"/>
              <a:t> indicate le cause legate </a:t>
            </a:r>
            <a:r>
              <a:rPr lang="en-US" dirty="0" err="1"/>
              <a:t>all’agricoltura</a:t>
            </a:r>
            <a:r>
              <a:rPr lang="en-US" dirty="0"/>
              <a:t>; come </a:t>
            </a:r>
            <a:r>
              <a:rPr lang="en-US" dirty="0" err="1"/>
              <a:t>si</a:t>
            </a:r>
            <a:r>
              <a:rPr lang="en-US" dirty="0"/>
              <a:t> nota </a:t>
            </a:r>
            <a:r>
              <a:rPr lang="en-US" dirty="0" err="1"/>
              <a:t>il</a:t>
            </a:r>
            <a:r>
              <a:rPr lang="en-US" dirty="0"/>
              <a:t> </a:t>
            </a:r>
            <a:r>
              <a:rPr lang="en-US" dirty="0" err="1"/>
              <a:t>numero</a:t>
            </a:r>
            <a:r>
              <a:rPr lang="en-US" dirty="0"/>
              <a:t> di specie da </a:t>
            </a:r>
            <a:r>
              <a:rPr lang="en-US" dirty="0" err="1"/>
              <a:t>esse</a:t>
            </a:r>
            <a:r>
              <a:rPr lang="en-US" dirty="0"/>
              <a:t> </a:t>
            </a:r>
            <a:r>
              <a:rPr lang="it-IT" dirty="0"/>
              <a:t>impattate, è molto elevato, e ciò che minaccia il maggior numero di specie è l’uso di pesticidi.</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DA884-3376-4EC0-B457-6AEF4A123368}"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344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a:latin typeface="Arial" panose="020B0604020202020204" pitchFamily="34" charset="0"/>
              </a:rPr>
              <a:t>Solitamente quando pensiamo all’agricoltura pensiamo ai tanti danni per l’ambiente per la salute e per la fauna selvatica che essa comporta. Di fatto l’agricoltura è per alcuni gruppi di animali la maggior responsabile di declino. Inftti in un ambiente coltivato intensivamente può divere del tutto inospitale</a:t>
            </a:r>
          </a:p>
        </p:txBody>
      </p:sp>
    </p:spTree>
    <p:extLst>
      <p:ext uri="{BB962C8B-B14F-4D97-AF65-F5344CB8AC3E}">
        <p14:creationId xmlns:p14="http://schemas.microsoft.com/office/powerpoint/2010/main" val="102146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aree agricole, o agroecosistemi, occupano circa ¼ delle terre emerse, e, come si nota dalla cartina, il territorio europeo è quasi del tutto interessato dall’attività agricola, mentre sono molto limitate le aree che possono essere considerate come completamente naturali. Ciò non di meno, l’Europa ospita un’ampia varietà di specie ed habitat, che si sono adattati al disturbo antropico: (per esempio i 2/3 delle farfalle europee si trovano in ambienti aperti seminaturali, che sono mantenuti tali dall’azione dell’uomo)</a:t>
            </a:r>
          </a:p>
          <a:p>
            <a:endParaRPr lang="it-IT" dirty="0"/>
          </a:p>
          <a:p>
            <a:endParaRPr lang="it-IT" dirty="0"/>
          </a:p>
          <a:p>
            <a:r>
              <a:rPr lang="en-US" dirty="0"/>
              <a:t>In Europe, about 50% of all species depend on habitats maintained by human activities</a:t>
            </a:r>
          </a:p>
          <a:p>
            <a:r>
              <a:rPr lang="en-US" dirty="0"/>
              <a:t>(EEA, 2005</a:t>
            </a:r>
          </a:p>
          <a:p>
            <a:endParaRPr lang="it-IT" dirty="0"/>
          </a:p>
          <a:p>
            <a:endParaRPr lang="it-IT" dirty="0"/>
          </a:p>
          <a:p>
            <a:r>
              <a:rPr lang="it-IT" dirty="0"/>
              <a:t>La ricca fauna e la flora ospitate in Europa si sono adattate al disturbo antropico: infatti si stima che circa il 50% delle specie siano legate ad ambienti mantenuti dall’uomo </a:t>
            </a:r>
          </a:p>
          <a:p>
            <a:r>
              <a:rPr lang="it-IT" dirty="0"/>
              <a:t>(per esempio i 2/3 delle farfalle europee si trovano in ambienti aperti seminaturali, che sono mantenuti tali dall’azione dell’uomo)</a:t>
            </a:r>
          </a:p>
          <a:p>
            <a:endParaRPr lang="it-IT" dirty="0"/>
          </a:p>
          <a:p>
            <a:r>
              <a:rPr lang="it-IT" dirty="0"/>
              <a:t>+Nonostante ciò, il ruolo diretto delle aree Agricole per la conservazione della biodiversità è stato poco indagato: per esempio alcuni studi hanno riconosciuto le risaie come aree umide surrogate per alcuni uccelli acquatici che qui nidificano, o ancora I frutteti possono essere </a:t>
            </a:r>
            <a:r>
              <a:rPr lang="it-IT" dirty="0" err="1"/>
              <a:t>important</a:t>
            </a:r>
            <a:r>
              <a:rPr lang="it-IT" dirty="0"/>
              <a:t> siti di svernamento per uccelli frugivori. (animazione con foto)</a:t>
            </a:r>
          </a:p>
          <a:p>
            <a:endParaRPr lang="it-IT" dirty="0"/>
          </a:p>
        </p:txBody>
      </p:sp>
      <p:sp>
        <p:nvSpPr>
          <p:cNvPr id="4" name="Segnaposto numero diapositiva 3"/>
          <p:cNvSpPr>
            <a:spLocks noGrp="1"/>
          </p:cNvSpPr>
          <p:nvPr>
            <p:ph type="sldNum" sz="quarter" idx="5"/>
          </p:nvPr>
        </p:nvSpPr>
        <p:spPr/>
        <p:txBody>
          <a:bodyPr/>
          <a:lstStyle/>
          <a:p>
            <a:fld id="{ABADA884-3376-4EC0-B457-6AEF4A123368}" type="slidenum">
              <a:rPr lang="it-IT" smtClean="0"/>
              <a:t>11</a:t>
            </a:fld>
            <a:endParaRPr lang="it-IT"/>
          </a:p>
        </p:txBody>
      </p:sp>
    </p:spTree>
    <p:extLst>
      <p:ext uri="{BB962C8B-B14F-4D97-AF65-F5344CB8AC3E}">
        <p14:creationId xmlns:p14="http://schemas.microsoft.com/office/powerpoint/2010/main" val="96121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extLst>
      <p:ext uri="{BB962C8B-B14F-4D97-AF65-F5344CB8AC3E}">
        <p14:creationId xmlns:p14="http://schemas.microsoft.com/office/powerpoint/2010/main" val="89610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extLst>
      <p:ext uri="{BB962C8B-B14F-4D97-AF65-F5344CB8AC3E}">
        <p14:creationId xmlns:p14="http://schemas.microsoft.com/office/powerpoint/2010/main" val="1671451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latin typeface="Arial" panose="020B0604020202020204" pitchFamily="34" charset="0"/>
            </a:endParaRPr>
          </a:p>
        </p:txBody>
      </p:sp>
    </p:spTree>
    <p:extLst>
      <p:ext uri="{BB962C8B-B14F-4D97-AF65-F5344CB8AC3E}">
        <p14:creationId xmlns:p14="http://schemas.microsoft.com/office/powerpoint/2010/main" val="805919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F47729-9565-4845-A6DC-3100FC5E588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DD92018-8F34-6644-919B-D8B54B444C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B989ADC-7D7C-634F-8935-0EC43138C454}"/>
              </a:ext>
            </a:extLst>
          </p:cNvPr>
          <p:cNvSpPr>
            <a:spLocks noGrp="1"/>
          </p:cNvSpPr>
          <p:nvPr>
            <p:ph type="dt" sz="half" idx="10"/>
          </p:nvPr>
        </p:nvSpPr>
        <p:spPr/>
        <p:txBody>
          <a:bodyPr/>
          <a:lstStyle/>
          <a:p>
            <a:pPr rtl="0"/>
            <a:r>
              <a:rPr lang="it-IT" noProof="0"/>
              <a:t>11/02/20XX</a:t>
            </a:r>
          </a:p>
        </p:txBody>
      </p:sp>
      <p:sp>
        <p:nvSpPr>
          <p:cNvPr id="5" name="Segnaposto piè di pagina 4">
            <a:extLst>
              <a:ext uri="{FF2B5EF4-FFF2-40B4-BE49-F238E27FC236}">
                <a16:creationId xmlns:a16="http://schemas.microsoft.com/office/drawing/2014/main" id="{9D86CDE5-4640-7C4B-9BF5-EAF32FA33B9B}"/>
              </a:ext>
            </a:extLst>
          </p:cNvPr>
          <p:cNvSpPr>
            <a:spLocks noGrp="1"/>
          </p:cNvSpPr>
          <p:nvPr>
            <p:ph type="ftr" sz="quarter" idx="11"/>
          </p:nvPr>
        </p:nvSpPr>
        <p:spPr/>
        <p:txBody>
          <a:bodyPr/>
          <a:lstStyle/>
          <a:p>
            <a:pPr rtl="0"/>
            <a:r>
              <a:rPr lang="it-IT" noProof="0"/>
              <a:t>TITOLO PRESENTAZIONE</a:t>
            </a:r>
          </a:p>
        </p:txBody>
      </p:sp>
      <p:sp>
        <p:nvSpPr>
          <p:cNvPr id="6" name="Segnaposto numero diapositiva 5">
            <a:extLst>
              <a:ext uri="{FF2B5EF4-FFF2-40B4-BE49-F238E27FC236}">
                <a16:creationId xmlns:a16="http://schemas.microsoft.com/office/drawing/2014/main" id="{3F6DC239-CA03-7A4B-AA17-B91CA74E91D7}"/>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273025122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0040BC-5783-924A-881B-E12A6D58C1DE}"/>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3F6764D-02CA-EB42-8F65-C2B60AFE2EA1}"/>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5E9799-C558-7243-9B32-59F0D0547D12}"/>
              </a:ext>
            </a:extLst>
          </p:cNvPr>
          <p:cNvSpPr>
            <a:spLocks noGrp="1"/>
          </p:cNvSpPr>
          <p:nvPr>
            <p:ph type="dt" sz="half" idx="10"/>
          </p:nvPr>
        </p:nvSpPr>
        <p:spPr/>
        <p:txBody>
          <a:bodyPr/>
          <a:lstStyle/>
          <a:p>
            <a:pPr rtl="0"/>
            <a:r>
              <a:rPr lang="it-IT" noProof="0"/>
              <a:t>11/02/20XX</a:t>
            </a:r>
          </a:p>
        </p:txBody>
      </p:sp>
      <p:sp>
        <p:nvSpPr>
          <p:cNvPr id="5" name="Segnaposto piè di pagina 4">
            <a:extLst>
              <a:ext uri="{FF2B5EF4-FFF2-40B4-BE49-F238E27FC236}">
                <a16:creationId xmlns:a16="http://schemas.microsoft.com/office/drawing/2014/main" id="{BFE5B3BD-F689-A440-8C60-C9FA96E72232}"/>
              </a:ext>
            </a:extLst>
          </p:cNvPr>
          <p:cNvSpPr>
            <a:spLocks noGrp="1"/>
          </p:cNvSpPr>
          <p:nvPr>
            <p:ph type="ftr" sz="quarter" idx="11"/>
          </p:nvPr>
        </p:nvSpPr>
        <p:spPr/>
        <p:txBody>
          <a:bodyPr/>
          <a:lstStyle/>
          <a:p>
            <a:pPr rtl="0"/>
            <a:r>
              <a:rPr lang="it-IT" noProof="0"/>
              <a:t>TITOLO PRESENTAZIONE</a:t>
            </a:r>
          </a:p>
        </p:txBody>
      </p:sp>
      <p:sp>
        <p:nvSpPr>
          <p:cNvPr id="6" name="Segnaposto numero diapositiva 5">
            <a:extLst>
              <a:ext uri="{FF2B5EF4-FFF2-40B4-BE49-F238E27FC236}">
                <a16:creationId xmlns:a16="http://schemas.microsoft.com/office/drawing/2014/main" id="{27CD638A-4911-A74C-A6D1-A15574E40C14}"/>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4108592720"/>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A77694F-A113-ED46-B841-DB83D1B0BA8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EE0FE4-6936-1441-AA9C-719204842E3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6D1C54A-0394-1746-9780-BA25E61D3247}"/>
              </a:ext>
            </a:extLst>
          </p:cNvPr>
          <p:cNvSpPr>
            <a:spLocks noGrp="1"/>
          </p:cNvSpPr>
          <p:nvPr>
            <p:ph type="dt" sz="half" idx="10"/>
          </p:nvPr>
        </p:nvSpPr>
        <p:spPr/>
        <p:txBody>
          <a:bodyPr/>
          <a:lstStyle/>
          <a:p>
            <a:pPr rtl="0"/>
            <a:r>
              <a:rPr lang="it-IT" noProof="0"/>
              <a:t>11/02/20XX</a:t>
            </a:r>
          </a:p>
        </p:txBody>
      </p:sp>
      <p:sp>
        <p:nvSpPr>
          <p:cNvPr id="5" name="Segnaposto piè di pagina 4">
            <a:extLst>
              <a:ext uri="{FF2B5EF4-FFF2-40B4-BE49-F238E27FC236}">
                <a16:creationId xmlns:a16="http://schemas.microsoft.com/office/drawing/2014/main" id="{B97950D6-8E21-5943-9EE3-7CEDE3B2FACB}"/>
              </a:ext>
            </a:extLst>
          </p:cNvPr>
          <p:cNvSpPr>
            <a:spLocks noGrp="1"/>
          </p:cNvSpPr>
          <p:nvPr>
            <p:ph type="ftr" sz="quarter" idx="11"/>
          </p:nvPr>
        </p:nvSpPr>
        <p:spPr/>
        <p:txBody>
          <a:bodyPr/>
          <a:lstStyle/>
          <a:p>
            <a:pPr rtl="0"/>
            <a:r>
              <a:rPr lang="it-IT" noProof="0"/>
              <a:t>TITOLO PRESENTAZIONE</a:t>
            </a:r>
          </a:p>
        </p:txBody>
      </p:sp>
      <p:sp>
        <p:nvSpPr>
          <p:cNvPr id="6" name="Segnaposto numero diapositiva 5">
            <a:extLst>
              <a:ext uri="{FF2B5EF4-FFF2-40B4-BE49-F238E27FC236}">
                <a16:creationId xmlns:a16="http://schemas.microsoft.com/office/drawing/2014/main" id="{674C4A73-1FAB-F645-96A5-7D974CA1512B}"/>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51870533"/>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y &amp; because ">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0" y="0"/>
            <a:ext cx="12192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4800" b="0" i="0" cap="all" baseline="0">
                <a:latin typeface="Arial" pitchFamily="34" charset="0"/>
                <a:cs typeface="Arial" pitchFamily="34" charset="0"/>
              </a:defRPr>
            </a:lvl1pPr>
          </a:lstStyle>
          <a:p>
            <a:pPr lvl="0"/>
            <a:r>
              <a:rPr lang="en-GB" dirty="0"/>
              <a:t>WHY: USE A</a:t>
            </a:r>
            <a:br>
              <a:rPr lang="en-GB" dirty="0"/>
            </a:br>
            <a:r>
              <a:rPr lang="en-GB" dirty="0"/>
              <a:t>POWERPOINT TEMPLATE?</a:t>
            </a:r>
          </a:p>
        </p:txBody>
      </p:sp>
      <p:sp>
        <p:nvSpPr>
          <p:cNvPr id="11" name="Text Placeholder 7"/>
          <p:cNvSpPr>
            <a:spLocks noGrp="1"/>
          </p:cNvSpPr>
          <p:nvPr>
            <p:ph type="body" sz="quarter" idx="12" hasCustomPrompt="1"/>
          </p:nvPr>
        </p:nvSpPr>
        <p:spPr>
          <a:xfrm>
            <a:off x="0" y="3429000"/>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800" cap="all" baseline="0">
                <a:solidFill>
                  <a:srgbClr val="3FCFD6"/>
                </a:solidFill>
                <a:latin typeface="Arial" pitchFamily="34" charset="0"/>
                <a:cs typeface="Arial" pitchFamily="34" charset="0"/>
              </a:defRPr>
            </a:lvl1pPr>
          </a:lstStyle>
          <a:p>
            <a:pPr lvl="0"/>
            <a:r>
              <a:rPr lang="en-GB" dirty="0"/>
              <a:t>BECAUSE: PRESENTATION MATTERS</a:t>
            </a:r>
          </a:p>
        </p:txBody>
      </p:sp>
      <p:sp>
        <p:nvSpPr>
          <p:cNvPr id="13" name="Text Placeholder 12"/>
          <p:cNvSpPr>
            <a:spLocks noGrp="1"/>
          </p:cNvSpPr>
          <p:nvPr>
            <p:ph type="body" sz="quarter" idx="13" hasCustomPrompt="1"/>
          </p:nvPr>
        </p:nvSpPr>
        <p:spPr>
          <a:xfrm>
            <a:off x="527051" y="728663"/>
            <a:ext cx="6769429"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en-GB" dirty="0"/>
              <a:t>FORMAT:  WHY: as black text, remaining text as white</a:t>
            </a:r>
          </a:p>
        </p:txBody>
      </p:sp>
      <p:sp>
        <p:nvSpPr>
          <p:cNvPr id="5" name="Text Placeholder 12"/>
          <p:cNvSpPr>
            <a:spLocks noGrp="1"/>
          </p:cNvSpPr>
          <p:nvPr>
            <p:ph type="body" sz="quarter" idx="14" hasCustomPrompt="1"/>
          </p:nvPr>
        </p:nvSpPr>
        <p:spPr>
          <a:xfrm>
            <a:off x="527051" y="5373216"/>
            <a:ext cx="6769429"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lang="en-GB" dirty="0"/>
              <a:t>FORMAT:  BECAUSE: as black text, remaining text as blue</a:t>
            </a:r>
          </a:p>
        </p:txBody>
      </p:sp>
    </p:spTree>
    <p:extLst>
      <p:ext uri="{BB962C8B-B14F-4D97-AF65-F5344CB8AC3E}">
        <p14:creationId xmlns:p14="http://schemas.microsoft.com/office/powerpoint/2010/main" val="3646470277"/>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rtlCol="0" anchor="t">
            <a:normAutofit/>
          </a:bodyPr>
          <a:lstStyle>
            <a:lvl1pPr>
              <a:defRPr>
                <a:solidFill>
                  <a:schemeClr val="bg1"/>
                </a:solidFill>
              </a:defRPr>
            </a:lvl1pPr>
          </a:lstStyle>
          <a:p>
            <a:pPr rtl="0"/>
            <a:r>
              <a:rPr lang="it-IT" sz="4000" noProof="0">
                <a:solidFill>
                  <a:schemeClr val="bg1"/>
                </a:solidFill>
              </a:rPr>
              <a:t>Fare clic per modificare lo stile del titolo dello schema</a:t>
            </a:r>
          </a:p>
        </p:txBody>
      </p:sp>
      <p:sp>
        <p:nvSpPr>
          <p:cNvPr id="10" name="Sottotitolo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rtlCol="0" anchor="b">
            <a:normAutofit/>
          </a:bodyPr>
          <a:lstStyle>
            <a:lvl1pPr marL="0" indent="0">
              <a:buNone/>
              <a:defRPr sz="1800">
                <a:solidFill>
                  <a:schemeClr val="bg1"/>
                </a:solidFill>
              </a:defRPr>
            </a:lvl1pPr>
          </a:lstStyle>
          <a:p>
            <a:pPr rtl="0"/>
            <a:r>
              <a:rPr lang="it-IT" sz="1800" noProof="0">
                <a:solidFill>
                  <a:schemeClr val="bg1"/>
                </a:solidFill>
              </a:rPr>
              <a:t>Inserisci il sottotitolo qui</a:t>
            </a:r>
          </a:p>
        </p:txBody>
      </p:sp>
      <p:sp>
        <p:nvSpPr>
          <p:cNvPr id="18" name="Segnaposto immagine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rtlCol="0" anchor="t"/>
          <a:lstStyle>
            <a:lvl1pPr marL="0" indent="0" algn="ctr">
              <a:buNone/>
              <a:defRPr>
                <a:solidFill>
                  <a:schemeClr val="bg1"/>
                </a:solidFill>
              </a:defRPr>
            </a:lvl1pPr>
          </a:lstStyle>
          <a:p>
            <a:pPr rtl="0"/>
            <a:r>
              <a:rPr lang="it-IT" noProof="0"/>
              <a:t>Inserisci una foto qui</a:t>
            </a:r>
          </a:p>
        </p:txBody>
      </p:sp>
      <p:cxnSp>
        <p:nvCxnSpPr>
          <p:cNvPr id="11" name="Connettore diritto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egnaposto piè di pagina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defRPr>
            </a:lvl1pPr>
          </a:lstStyle>
          <a:p>
            <a:pPr rtl="0"/>
            <a:r>
              <a:rPr lang="it-IT" noProof="0"/>
              <a:t>TITOLO PRESENTAZIONE</a:t>
            </a:r>
          </a:p>
        </p:txBody>
      </p:sp>
      <p:sp>
        <p:nvSpPr>
          <p:cNvPr id="14" name="Segnaposto data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rtlCol="0"/>
          <a:lstStyle/>
          <a:p>
            <a:pPr rtl="0"/>
            <a:r>
              <a:rPr lang="it-IT" noProof="0">
                <a:solidFill>
                  <a:srgbClr val="FFFFFF"/>
                </a:solidFill>
                <a:effectLst>
                  <a:outerShdw blurRad="38100" dist="38100" dir="2700000" algn="tl">
                    <a:srgbClr val="000000">
                      <a:alpha val="43137"/>
                    </a:srgbClr>
                  </a:outerShdw>
                </a:effectLst>
              </a:rPr>
              <a:t>11/02/20XX</a:t>
            </a:r>
          </a:p>
        </p:txBody>
      </p:sp>
      <p:sp>
        <p:nvSpPr>
          <p:cNvPr id="15" name="Segnaposto numero diapositiva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rtlCol="0"/>
          <a:lstStyle/>
          <a:p>
            <a:pPr rtl="0"/>
            <a:fld id="{E30AF5A0-43BB-4336-8627-9123B9144D80}" type="slidenum">
              <a:rPr lang="it-IT" noProof="0" smtClean="0">
                <a:solidFill>
                  <a:srgbClr val="FFFFFF"/>
                </a:solidFill>
                <a:effectLst>
                  <a:outerShdw blurRad="38100" dist="38100" dir="2700000" algn="tl">
                    <a:srgbClr val="000000">
                      <a:alpha val="43137"/>
                    </a:srgbClr>
                  </a:outerShdw>
                </a:effectLst>
              </a:rPr>
              <a:pPr rtl="0"/>
              <a:t>‹N›</a:t>
            </a:fld>
            <a:endParaRPr lang="it-IT" noProof="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974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rtlCol="0">
            <a:normAutofit/>
          </a:bodyPr>
          <a:lstStyle/>
          <a:p>
            <a:pPr rtl="0"/>
            <a:r>
              <a:rPr lang="it-IT" sz="4000" noProof="0"/>
              <a:t>Fare clic per modificare lo stile del titolo dello schema</a:t>
            </a:r>
          </a:p>
        </p:txBody>
      </p:sp>
      <p:sp>
        <p:nvSpPr>
          <p:cNvPr id="18" name="Segnaposto immagine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rtlCol="0"/>
          <a:lstStyle>
            <a:lvl1pPr marL="0" indent="0" algn="ctr">
              <a:buNone/>
              <a:defRPr/>
            </a:lvl1pPr>
          </a:lstStyle>
          <a:p>
            <a:pPr rtl="0"/>
            <a:r>
              <a:rPr lang="it-IT" noProof="0"/>
              <a:t>Inserisci una foto qui</a:t>
            </a:r>
          </a:p>
        </p:txBody>
      </p:sp>
      <p:cxnSp>
        <p:nvCxnSpPr>
          <p:cNvPr id="10" name="Connettore diritto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egnaposto contenuto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rtlCol="0">
            <a:normAutofit/>
          </a:bodyPr>
          <a:lstStyle>
            <a:lvl1pPr marL="0" indent="0">
              <a:lnSpc>
                <a:spcPct val="100000"/>
              </a:lnSpc>
              <a:buNone/>
              <a:defRPr sz="1800"/>
            </a:lvl1pPr>
          </a:lstStyle>
          <a:p>
            <a:pPr lvl="0" rtl="0"/>
            <a:r>
              <a:rPr lang="it-IT" noProof="0"/>
              <a:t>Fare clic per modificare gli stili del testo dello schema</a:t>
            </a:r>
          </a:p>
        </p:txBody>
      </p:sp>
      <p:cxnSp>
        <p:nvCxnSpPr>
          <p:cNvPr id="12" name="Connettore diritto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egnaposto piè di pagina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rtlCol="0"/>
          <a:lstStyle>
            <a:lvl1pPr>
              <a:defRPr>
                <a:solidFill>
                  <a:schemeClr val="bg1"/>
                </a:solidFill>
                <a:effectLst/>
              </a:defRPr>
            </a:lvl1pPr>
          </a:lstStyle>
          <a:p>
            <a:pPr rtl="0"/>
            <a:r>
              <a:rPr lang="it-IT" noProof="0"/>
              <a:t>TITOLO PRESENTAZIONE</a:t>
            </a:r>
          </a:p>
        </p:txBody>
      </p:sp>
      <p:sp>
        <p:nvSpPr>
          <p:cNvPr id="14" name="Segnaposto data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rtlCol="0"/>
          <a:lstStyle/>
          <a:p>
            <a:pPr rtl="0"/>
            <a:r>
              <a:rPr lang="it-IT" noProof="0"/>
              <a:t>11/02/20XX</a:t>
            </a:r>
          </a:p>
        </p:txBody>
      </p:sp>
      <p:sp>
        <p:nvSpPr>
          <p:cNvPr id="15" name="Segnaposto numero diapositiva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rtlCol="0"/>
          <a:lstStyle/>
          <a:p>
            <a:pPr rtl="0"/>
            <a:fld id="{E30AF5A0-43BB-4336-8627-9123B9144D80}" type="slidenum">
              <a:rPr lang="it-IT" noProof="0" smtClean="0"/>
              <a:pPr rtl="0"/>
              <a:t>‹N›</a:t>
            </a:fld>
            <a:endParaRPr lang="it-IT" noProof="0"/>
          </a:p>
        </p:txBody>
      </p:sp>
    </p:spTree>
    <p:extLst>
      <p:ext uri="{BB962C8B-B14F-4D97-AF65-F5344CB8AC3E}">
        <p14:creationId xmlns:p14="http://schemas.microsoft.com/office/powerpoint/2010/main" val="769533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zione">
    <p:spTree>
      <p:nvGrpSpPr>
        <p:cNvPr id="1" name=""/>
        <p:cNvGrpSpPr/>
        <p:nvPr/>
      </p:nvGrpSpPr>
      <p:grpSpPr>
        <a:xfrm>
          <a:off x="0" y="0"/>
          <a:ext cx="0" cy="0"/>
          <a:chOff x="0" y="0"/>
          <a:chExt cx="0" cy="0"/>
        </a:xfrm>
      </p:grpSpPr>
      <p:sp>
        <p:nvSpPr>
          <p:cNvPr id="8" name="Titolo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rtlCol="0">
            <a:normAutofit/>
          </a:bodyPr>
          <a:lstStyle/>
          <a:p>
            <a:pPr rtl="0"/>
            <a:r>
              <a:rPr lang="it-IT" noProof="0"/>
              <a:t>Fare clic per modificare lo stile del titolo dello schema</a:t>
            </a:r>
          </a:p>
        </p:txBody>
      </p:sp>
      <p:sp>
        <p:nvSpPr>
          <p:cNvPr id="10" name="Segnaposto contenuto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rtlCol="0">
            <a:normAutofit/>
          </a:bodyPr>
          <a:lstStyle>
            <a:lvl1pPr marL="0" indent="0">
              <a:lnSpc>
                <a:spcPct val="100000"/>
              </a:lnSpc>
              <a:buNone/>
              <a:defRPr sz="1800"/>
            </a:lvl1pPr>
          </a:lstStyle>
          <a:p>
            <a:pPr lvl="0" rtl="0"/>
            <a:r>
              <a:rPr lang="it-IT" noProof="0"/>
              <a:t>Fare clic per modificare gli stili del testo dello schema</a:t>
            </a:r>
          </a:p>
        </p:txBody>
      </p:sp>
      <p:cxnSp>
        <p:nvCxnSpPr>
          <p:cNvPr id="13" name="Connettore diritto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Segnaposto immagine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rtlCol="0"/>
          <a:lstStyle>
            <a:lvl1pPr marL="0" indent="0" algn="ctr">
              <a:buNone/>
              <a:defRPr/>
            </a:lvl1pPr>
          </a:lstStyle>
          <a:p>
            <a:pPr rtl="0"/>
            <a:r>
              <a:rPr lang="it-IT" noProof="0"/>
              <a:t>Inserisci una foto qui</a:t>
            </a:r>
          </a:p>
        </p:txBody>
      </p:sp>
      <p:sp>
        <p:nvSpPr>
          <p:cNvPr id="21" name="Segnaposto immagine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rtlCol="0"/>
          <a:lstStyle>
            <a:lvl1pPr marL="0" indent="0" algn="ctr">
              <a:buNone/>
              <a:defRPr/>
            </a:lvl1pPr>
          </a:lstStyle>
          <a:p>
            <a:pPr rtl="0"/>
            <a:r>
              <a:rPr lang="it-IT" noProof="0"/>
              <a:t>Inserisci una foto qui</a:t>
            </a:r>
          </a:p>
        </p:txBody>
      </p:sp>
      <p:sp>
        <p:nvSpPr>
          <p:cNvPr id="14" name="Segnaposto piè di pagina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rtlCol="0"/>
          <a:lstStyle>
            <a:lvl1pPr>
              <a:defRPr/>
            </a:lvl1pPr>
          </a:lstStyle>
          <a:p>
            <a:pPr rtl="0"/>
            <a:r>
              <a:rPr lang="it-IT" noProof="0"/>
              <a:t>TITOLO PRESENTAZIONE</a:t>
            </a:r>
          </a:p>
        </p:txBody>
      </p:sp>
      <p:sp>
        <p:nvSpPr>
          <p:cNvPr id="15" name="Segnaposto data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rtlCol="0"/>
          <a:lstStyle/>
          <a:p>
            <a:pPr rtl="0"/>
            <a:r>
              <a:rPr lang="it-IT" noProof="0"/>
              <a:t>11/02/20XX</a:t>
            </a:r>
          </a:p>
        </p:txBody>
      </p:sp>
      <p:sp>
        <p:nvSpPr>
          <p:cNvPr id="16" name="Segnaposto numero diapositiva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rtlCol="0"/>
          <a:lstStyle/>
          <a:p>
            <a:pPr rtl="0"/>
            <a:fld id="{A53D7EE4-1EDB-42FD-B6B7-A82C9F31F0F4}" type="slidenum">
              <a:rPr lang="it-IT" noProof="0" smtClean="0"/>
              <a:pPr rtl="0"/>
              <a:t>‹N›</a:t>
            </a:fld>
            <a:endParaRPr lang="it-IT" noProof="0"/>
          </a:p>
        </p:txBody>
      </p:sp>
    </p:spTree>
    <p:extLst>
      <p:ext uri="{BB962C8B-B14F-4D97-AF65-F5344CB8AC3E}">
        <p14:creationId xmlns:p14="http://schemas.microsoft.com/office/powerpoint/2010/main" val="3535503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ruzione di sezione">
    <p:spTree>
      <p:nvGrpSpPr>
        <p:cNvPr id="1" name=""/>
        <p:cNvGrpSpPr/>
        <p:nvPr/>
      </p:nvGrpSpPr>
      <p:grpSpPr>
        <a:xfrm>
          <a:off x="0" y="0"/>
          <a:ext cx="0" cy="0"/>
          <a:chOff x="0" y="0"/>
          <a:chExt cx="0" cy="0"/>
        </a:xfrm>
      </p:grpSpPr>
      <p:sp>
        <p:nvSpPr>
          <p:cNvPr id="20" name="Titolo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rtlCol="0"/>
          <a:lstStyle/>
          <a:p>
            <a:pPr rtl="0"/>
            <a:r>
              <a:rPr lang="it-IT" noProof="0"/>
              <a:t>Fare clic per modificare lo stile del titolo dello schema</a:t>
            </a:r>
          </a:p>
        </p:txBody>
      </p:sp>
      <p:sp>
        <p:nvSpPr>
          <p:cNvPr id="21" name="Sottotitolo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rtlCol="0"/>
          <a:lstStyle>
            <a:lvl1pPr marL="0" indent="0">
              <a:buNone/>
              <a:defRPr sz="1800"/>
            </a:lvl1pPr>
          </a:lstStyle>
          <a:p>
            <a:pPr rtl="0"/>
            <a:r>
              <a:rPr lang="it-IT" noProof="0"/>
              <a:t>Fare clic per modificare lo stile del sottotitolo dello schema</a:t>
            </a:r>
          </a:p>
        </p:txBody>
      </p:sp>
      <p:sp>
        <p:nvSpPr>
          <p:cNvPr id="30" name="Segnaposto immagine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rtlCol="0"/>
          <a:lstStyle>
            <a:lvl1pPr marL="0" indent="0" algn="ctr">
              <a:buNone/>
              <a:defRPr/>
            </a:lvl1pPr>
          </a:lstStyle>
          <a:p>
            <a:pPr rtl="0"/>
            <a:r>
              <a:rPr lang="it-IT" noProof="0"/>
              <a:t>Inserisci una foto qui</a:t>
            </a:r>
          </a:p>
        </p:txBody>
      </p:sp>
      <p:cxnSp>
        <p:nvCxnSpPr>
          <p:cNvPr id="22" name="Connettore diritto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759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co">
    <p:spTree>
      <p:nvGrpSpPr>
        <p:cNvPr id="1" name=""/>
        <p:cNvGrpSpPr/>
        <p:nvPr/>
      </p:nvGrpSpPr>
      <p:grpSpPr>
        <a:xfrm>
          <a:off x="0" y="0"/>
          <a:ext cx="0" cy="0"/>
          <a:chOff x="0" y="0"/>
          <a:chExt cx="0" cy="0"/>
        </a:xfrm>
      </p:grpSpPr>
      <p:sp>
        <p:nvSpPr>
          <p:cNvPr id="17" name="Titolo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it-IT" noProof="0"/>
              <a:t>FAI CLIC PER AGGIUNGERE IL TITOLO</a:t>
            </a:r>
          </a:p>
        </p:txBody>
      </p:sp>
      <p:cxnSp>
        <p:nvCxnSpPr>
          <p:cNvPr id="18" name="Connettore diritto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egnaposto contenuto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it-IT" noProof="0"/>
              <a:t>Fai clic per aggiungere contenuto</a:t>
            </a:r>
          </a:p>
        </p:txBody>
      </p:sp>
      <p:sp>
        <p:nvSpPr>
          <p:cNvPr id="19" name="Segnaposto piè di pagina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20" name="Segnaposto data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21" name="Segnaposto numero diapositiva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it-IT" noProof="0" smtClean="0"/>
              <a:pPr rtl="0"/>
              <a:t>‹N›</a:t>
            </a:fld>
            <a:endParaRPr lang="it-IT" noProof="0"/>
          </a:p>
        </p:txBody>
      </p:sp>
    </p:spTree>
    <p:extLst>
      <p:ext uri="{BB962C8B-B14F-4D97-AF65-F5344CB8AC3E}">
        <p14:creationId xmlns:p14="http://schemas.microsoft.com/office/powerpoint/2010/main" val="1566848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la">
    <p:spTree>
      <p:nvGrpSpPr>
        <p:cNvPr id="1" name=""/>
        <p:cNvGrpSpPr/>
        <p:nvPr/>
      </p:nvGrpSpPr>
      <p:grpSpPr>
        <a:xfrm>
          <a:off x="0" y="0"/>
          <a:ext cx="0" cy="0"/>
          <a:chOff x="0" y="0"/>
          <a:chExt cx="0" cy="0"/>
        </a:xfrm>
      </p:grpSpPr>
      <p:sp>
        <p:nvSpPr>
          <p:cNvPr id="6" name="Titolo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rtlCol="0"/>
          <a:lstStyle>
            <a:lvl1pPr algn="r">
              <a:defRPr/>
            </a:lvl1pPr>
          </a:lstStyle>
          <a:p>
            <a:pPr rtl="0"/>
            <a:r>
              <a:rPr lang="it-IT" noProof="0"/>
              <a:t>FAI CLIC PER AGGIUNGERE IL TITOLO</a:t>
            </a:r>
          </a:p>
        </p:txBody>
      </p:sp>
      <p:cxnSp>
        <p:nvCxnSpPr>
          <p:cNvPr id="7" name="Connettore diritto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egnaposto contenuto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it-IT" noProof="0"/>
              <a:t>Fai clic per aggiungere contenuto</a:t>
            </a:r>
          </a:p>
        </p:txBody>
      </p:sp>
      <p:sp>
        <p:nvSpPr>
          <p:cNvPr id="8" name="Segnaposto piè di pagina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9" name="Segnaposto data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10" name="Segnaposto numero diapositiva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it-IT" noProof="0" smtClean="0"/>
              <a:pPr rtl="0"/>
              <a:t>‹N›</a:t>
            </a:fld>
            <a:endParaRPr lang="it-IT" noProof="0"/>
          </a:p>
        </p:txBody>
      </p:sp>
    </p:spTree>
    <p:extLst>
      <p:ext uri="{BB962C8B-B14F-4D97-AF65-F5344CB8AC3E}">
        <p14:creationId xmlns:p14="http://schemas.microsoft.com/office/powerpoint/2010/main" val="1879252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tazione">
    <p:spTree>
      <p:nvGrpSpPr>
        <p:cNvPr id="1" name=""/>
        <p:cNvGrpSpPr/>
        <p:nvPr/>
      </p:nvGrpSpPr>
      <p:grpSpPr>
        <a:xfrm>
          <a:off x="0" y="0"/>
          <a:ext cx="0" cy="0"/>
          <a:chOff x="0" y="0"/>
          <a:chExt cx="0" cy="0"/>
        </a:xfrm>
      </p:grpSpPr>
      <p:sp>
        <p:nvSpPr>
          <p:cNvPr id="17" name="Segnaposto immagine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rtlCol="0">
            <a:noAutofit/>
          </a:bodyPr>
          <a:lstStyle>
            <a:lvl1pPr marL="0" indent="0" algn="ctr">
              <a:buNone/>
              <a:defRPr/>
            </a:lvl1pPr>
          </a:lstStyle>
          <a:p>
            <a:pPr rtl="0"/>
            <a:r>
              <a:rPr lang="it-IT" noProof="0"/>
              <a:t>Inserisci una foto qui</a:t>
            </a:r>
          </a:p>
        </p:txBody>
      </p:sp>
      <p:sp>
        <p:nvSpPr>
          <p:cNvPr id="2" name="Titolo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rtlCol="0"/>
          <a:lstStyle>
            <a:lvl1pPr algn="r">
              <a:defRPr cap="none">
                <a:solidFill>
                  <a:schemeClr val="bg1"/>
                </a:solidFill>
                <a:effectLst>
                  <a:outerShdw blurRad="38100" dist="38100" dir="2700000" algn="tl">
                    <a:srgbClr val="000000">
                      <a:alpha val="43137"/>
                    </a:srgbClr>
                  </a:outerShdw>
                </a:effectLst>
              </a:defRPr>
            </a:lvl1pPr>
          </a:lstStyle>
          <a:p>
            <a:pPr rtl="0"/>
            <a:r>
              <a:rPr lang="it-IT" noProof="0"/>
              <a:t>Inserisci il testo qui</a:t>
            </a:r>
          </a:p>
        </p:txBody>
      </p:sp>
      <p:sp>
        <p:nvSpPr>
          <p:cNvPr id="25" name="Sottotitolo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rtlCol="0"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pPr rtl="0"/>
            <a:r>
              <a:rPr lang="it-IT" sz="1800" noProof="0">
                <a:solidFill>
                  <a:schemeClr val="bg1"/>
                </a:solidFill>
              </a:rPr>
              <a:t>Inserisci il sottotitolo qui</a:t>
            </a:r>
          </a:p>
        </p:txBody>
      </p:sp>
      <p:sp>
        <p:nvSpPr>
          <p:cNvPr id="14" name="Segnaposto piè di pagina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it-IT" noProof="0"/>
              <a:t>TITOLO PRESENTAZIONE</a:t>
            </a:r>
          </a:p>
        </p:txBody>
      </p:sp>
      <p:sp>
        <p:nvSpPr>
          <p:cNvPr id="15" name="Segnaposto data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it-IT" noProof="0"/>
              <a:t>11/02/20XX</a:t>
            </a:r>
          </a:p>
        </p:txBody>
      </p:sp>
      <p:sp>
        <p:nvSpPr>
          <p:cNvPr id="16" name="Segnaposto numero diapositiva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A2AE2B76-F97F-4BE2-8670-72276A5F21A5}" type="slidenum">
              <a:rPr lang="it-IT" noProof="0" smtClean="0"/>
              <a:pPr rtl="0"/>
              <a:t>‹N›</a:t>
            </a:fld>
            <a:endParaRPr lang="it-IT" noProof="0"/>
          </a:p>
        </p:txBody>
      </p:sp>
      <p:cxnSp>
        <p:nvCxnSpPr>
          <p:cNvPr id="8" name="Connettore diritto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389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C0959A-4DD0-5F43-8CF4-2D4944E7589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E538E2-F96E-6447-AEEE-0C74DC6E232E}"/>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8CCD5DC-A847-1C4D-BB7B-35FFB6ED4B5A}"/>
              </a:ext>
            </a:extLst>
          </p:cNvPr>
          <p:cNvSpPr>
            <a:spLocks noGrp="1"/>
          </p:cNvSpPr>
          <p:nvPr>
            <p:ph type="dt" sz="half" idx="10"/>
          </p:nvPr>
        </p:nvSpPr>
        <p:spPr/>
        <p:txBody>
          <a:bodyPr/>
          <a:lstStyle/>
          <a:p>
            <a:pPr rtl="0"/>
            <a:r>
              <a:rPr lang="it-IT" noProof="0"/>
              <a:t>11/02/20XX</a:t>
            </a:r>
          </a:p>
        </p:txBody>
      </p:sp>
      <p:sp>
        <p:nvSpPr>
          <p:cNvPr id="5" name="Segnaposto piè di pagina 4">
            <a:extLst>
              <a:ext uri="{FF2B5EF4-FFF2-40B4-BE49-F238E27FC236}">
                <a16:creationId xmlns:a16="http://schemas.microsoft.com/office/drawing/2014/main" id="{70356D91-B1C2-A744-ABF5-E1355767DC61}"/>
              </a:ext>
            </a:extLst>
          </p:cNvPr>
          <p:cNvSpPr>
            <a:spLocks noGrp="1"/>
          </p:cNvSpPr>
          <p:nvPr>
            <p:ph type="ftr" sz="quarter" idx="11"/>
          </p:nvPr>
        </p:nvSpPr>
        <p:spPr/>
        <p:txBody>
          <a:bodyPr/>
          <a:lstStyle/>
          <a:p>
            <a:pPr rtl="0"/>
            <a:r>
              <a:rPr lang="it-IT" noProof="0"/>
              <a:t>TITOLO PRESENTAZIONE</a:t>
            </a:r>
          </a:p>
        </p:txBody>
      </p:sp>
      <p:sp>
        <p:nvSpPr>
          <p:cNvPr id="6" name="Segnaposto numero diapositiva 5">
            <a:extLst>
              <a:ext uri="{FF2B5EF4-FFF2-40B4-BE49-F238E27FC236}">
                <a16:creationId xmlns:a16="http://schemas.microsoft.com/office/drawing/2014/main" id="{D7B87080-2C2F-5B49-A1C5-602F9825B838}"/>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231660493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olo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rtlCol="0"/>
          <a:lstStyle/>
          <a:p>
            <a:pPr rtl="0"/>
            <a:r>
              <a:rPr lang="it-IT" noProof="0"/>
              <a:t>Fare clic per modificare lo stile del titolo dello schema</a:t>
            </a:r>
          </a:p>
        </p:txBody>
      </p:sp>
      <p:sp>
        <p:nvSpPr>
          <p:cNvPr id="8" name="Segnaposto contenuto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it-IT" noProof="0"/>
              <a:t>Fai clic per aggiungere contenuto</a:t>
            </a:r>
          </a:p>
        </p:txBody>
      </p:sp>
      <p:cxnSp>
        <p:nvCxnSpPr>
          <p:cNvPr id="10" name="Connettore diritto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Segnaposto piè di pagina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13" name="Segnaposto data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14" name="Segnaposto numero diapositiva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it-IT" noProof="0" smtClean="0"/>
              <a:pPr rtl="0"/>
              <a:t>‹N›</a:t>
            </a:fld>
            <a:endParaRPr lang="it-IT" noProof="0"/>
          </a:p>
        </p:txBody>
      </p:sp>
    </p:spTree>
    <p:extLst>
      <p:ext uri="{BB962C8B-B14F-4D97-AF65-F5344CB8AC3E}">
        <p14:creationId xmlns:p14="http://schemas.microsoft.com/office/powerpoint/2010/main" val="2441576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quenza temporale">
    <p:spTree>
      <p:nvGrpSpPr>
        <p:cNvPr id="1" name=""/>
        <p:cNvGrpSpPr/>
        <p:nvPr/>
      </p:nvGrpSpPr>
      <p:grpSpPr>
        <a:xfrm>
          <a:off x="0" y="0"/>
          <a:ext cx="0" cy="0"/>
          <a:chOff x="0" y="0"/>
          <a:chExt cx="0" cy="0"/>
        </a:xfrm>
      </p:grpSpPr>
      <p:sp>
        <p:nvSpPr>
          <p:cNvPr id="8" name="Titolo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rtlCol="0"/>
          <a:lstStyle/>
          <a:p>
            <a:pPr rtl="0"/>
            <a:r>
              <a:rPr lang="it-IT" noProof="0"/>
              <a:t>Fare clic per modificare lo stile del titolo dello schema</a:t>
            </a:r>
          </a:p>
        </p:txBody>
      </p:sp>
      <p:cxnSp>
        <p:nvCxnSpPr>
          <p:cNvPr id="9" name="Connettore diritto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egnaposto contenuto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rtlCol="0"/>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it-IT" noProof="0"/>
              <a:t>Fai clic per aggiungere contenuto</a:t>
            </a:r>
          </a:p>
        </p:txBody>
      </p:sp>
      <p:sp>
        <p:nvSpPr>
          <p:cNvPr id="10" name="Segnaposto piè di pagina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11" name="Segnaposto data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12" name="Segnaposto numero diapositiva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rtlCol="0"/>
          <a:lstStyle/>
          <a:p>
            <a:pPr rtl="0"/>
            <a:fld id="{0303F77D-1BEF-481A-B8C1-15974ED46EB7}" type="slidenum">
              <a:rPr lang="it-IT" noProof="0" smtClean="0"/>
              <a:pPr rtl="0"/>
              <a:t>‹N›</a:t>
            </a:fld>
            <a:endParaRPr lang="it-IT" noProof="0"/>
          </a:p>
        </p:txBody>
      </p:sp>
    </p:spTree>
    <p:extLst>
      <p:ext uri="{BB962C8B-B14F-4D97-AF65-F5344CB8AC3E}">
        <p14:creationId xmlns:p14="http://schemas.microsoft.com/office/powerpoint/2010/main" val="35471580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nna contenuto 2">
    <p:spTree>
      <p:nvGrpSpPr>
        <p:cNvPr id="1" name=""/>
        <p:cNvGrpSpPr/>
        <p:nvPr/>
      </p:nvGrpSpPr>
      <p:grpSpPr>
        <a:xfrm>
          <a:off x="0" y="0"/>
          <a:ext cx="0" cy="0"/>
          <a:chOff x="0" y="0"/>
          <a:chExt cx="0" cy="0"/>
        </a:xfrm>
      </p:grpSpPr>
      <p:sp>
        <p:nvSpPr>
          <p:cNvPr id="8" name="Titolo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rtlCol="0"/>
          <a:lstStyle/>
          <a:p>
            <a:pPr rtl="0"/>
            <a:r>
              <a:rPr lang="it-IT" noProof="0"/>
              <a:t>Fare clic per modificare lo stile del titolo dello schema</a:t>
            </a:r>
          </a:p>
        </p:txBody>
      </p:sp>
      <p:cxnSp>
        <p:nvCxnSpPr>
          <p:cNvPr id="9" name="Connettore diritto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Segnaposto testo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rtlCol="0"/>
          <a:lstStyle>
            <a:lvl1pPr marL="0" indent="0">
              <a:buNone/>
              <a:defRPr b="1">
                <a:solidFill>
                  <a:schemeClr val="accent4"/>
                </a:solidFill>
              </a:defRPr>
            </a:lvl1pPr>
          </a:lstStyle>
          <a:p>
            <a:pPr lvl="0" rtl="0"/>
            <a:r>
              <a:rPr lang="it-IT" noProof="0"/>
              <a:t>Inserisci il sottotitolo qui</a:t>
            </a:r>
          </a:p>
        </p:txBody>
      </p:sp>
      <p:sp>
        <p:nvSpPr>
          <p:cNvPr id="11" name="Segnaposto contenuto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rtlCol="0">
            <a:normAutofit/>
          </a:bodyPr>
          <a:lstStyle>
            <a:lvl1pPr>
              <a:lnSpc>
                <a:spcPct val="100000"/>
              </a:lnSpc>
              <a:defRPr sz="1800"/>
            </a:lvl1pPr>
          </a:lstStyle>
          <a:p>
            <a:pPr rtl="0"/>
            <a:r>
              <a:rPr lang="it-IT" noProof="0"/>
              <a:t>Inserisci il testo qui</a:t>
            </a:r>
          </a:p>
        </p:txBody>
      </p:sp>
      <p:sp>
        <p:nvSpPr>
          <p:cNvPr id="18" name="Segnaposto testo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rtlCol="0"/>
          <a:lstStyle>
            <a:lvl1pPr marL="0" indent="0">
              <a:buNone/>
              <a:defRPr b="1">
                <a:solidFill>
                  <a:schemeClr val="accent4"/>
                </a:solidFill>
              </a:defRPr>
            </a:lvl1pPr>
          </a:lstStyle>
          <a:p>
            <a:pPr lvl="0" rtl="0"/>
            <a:r>
              <a:rPr lang="it-IT" noProof="0"/>
              <a:t>Inserisci il sottotitolo qui</a:t>
            </a:r>
          </a:p>
        </p:txBody>
      </p:sp>
      <p:sp>
        <p:nvSpPr>
          <p:cNvPr id="17" name="Segnaposto contenuto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rtlCol="0">
            <a:normAutofit/>
          </a:bodyPr>
          <a:lstStyle>
            <a:lvl1pPr>
              <a:lnSpc>
                <a:spcPct val="100000"/>
              </a:lnSpc>
              <a:defRPr sz="1800"/>
            </a:lvl1pPr>
          </a:lstStyle>
          <a:p>
            <a:pPr rtl="0"/>
            <a:r>
              <a:rPr lang="it-IT" noProof="0"/>
              <a:t>Inserisci il testo qui</a:t>
            </a:r>
          </a:p>
        </p:txBody>
      </p:sp>
      <p:cxnSp>
        <p:nvCxnSpPr>
          <p:cNvPr id="12" name="Connettore diritto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egnaposto piè di pagina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14" name="Segnaposto data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15" name="Segnaposto numero diapositiva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it-IT" noProof="0" smtClean="0"/>
              <a:pPr rtl="0"/>
              <a:t>‹N›</a:t>
            </a:fld>
            <a:endParaRPr lang="it-IT" noProof="0"/>
          </a:p>
        </p:txBody>
      </p:sp>
    </p:spTree>
    <p:extLst>
      <p:ext uri="{BB962C8B-B14F-4D97-AF65-F5344CB8AC3E}">
        <p14:creationId xmlns:p14="http://schemas.microsoft.com/office/powerpoint/2010/main" val="71747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nna contenuto 3">
    <p:spTree>
      <p:nvGrpSpPr>
        <p:cNvPr id="1" name=""/>
        <p:cNvGrpSpPr/>
        <p:nvPr/>
      </p:nvGrpSpPr>
      <p:grpSpPr>
        <a:xfrm>
          <a:off x="0" y="0"/>
          <a:ext cx="0" cy="0"/>
          <a:chOff x="0" y="0"/>
          <a:chExt cx="0" cy="0"/>
        </a:xfrm>
      </p:grpSpPr>
      <p:cxnSp>
        <p:nvCxnSpPr>
          <p:cNvPr id="8" name="Connettore diritto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olo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rtlCol="0"/>
          <a:lstStyle/>
          <a:p>
            <a:pPr rtl="0"/>
            <a:r>
              <a:rPr lang="it-IT" noProof="0"/>
              <a:t>Fare clic per modificare lo stile del titolo dello schema</a:t>
            </a:r>
          </a:p>
        </p:txBody>
      </p:sp>
      <p:sp>
        <p:nvSpPr>
          <p:cNvPr id="14" name="Segnaposto testo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rtlCol="0"/>
          <a:lstStyle>
            <a:lvl1pPr marL="0" indent="0">
              <a:buNone/>
              <a:defRPr b="1">
                <a:solidFill>
                  <a:schemeClr val="accent4"/>
                </a:solidFill>
              </a:defRPr>
            </a:lvl1pPr>
          </a:lstStyle>
          <a:p>
            <a:pPr lvl="0" rtl="0"/>
            <a:r>
              <a:rPr lang="it-IT" noProof="0"/>
              <a:t>Inserisci il sottotitolo qui</a:t>
            </a:r>
          </a:p>
        </p:txBody>
      </p:sp>
      <p:sp>
        <p:nvSpPr>
          <p:cNvPr id="9" name="Segnaposto contenuto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rtlCol="0">
            <a:normAutofit/>
          </a:bodyPr>
          <a:lstStyle>
            <a:lvl1pPr>
              <a:lnSpc>
                <a:spcPct val="100000"/>
              </a:lnSpc>
              <a:defRPr sz="1800"/>
            </a:lvl1pPr>
          </a:lstStyle>
          <a:p>
            <a:pPr rtl="0"/>
            <a:r>
              <a:rPr lang="it-IT" noProof="0"/>
              <a:t>Inserisci il testo qui</a:t>
            </a:r>
          </a:p>
        </p:txBody>
      </p:sp>
      <p:sp>
        <p:nvSpPr>
          <p:cNvPr id="17" name="Segnaposto testo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rtlCol="0"/>
          <a:lstStyle>
            <a:lvl1pPr marL="0" indent="0">
              <a:buNone/>
              <a:defRPr b="1">
                <a:solidFill>
                  <a:schemeClr val="accent4"/>
                </a:solidFill>
              </a:defRPr>
            </a:lvl1pPr>
          </a:lstStyle>
          <a:p>
            <a:pPr lvl="0" rtl="0"/>
            <a:r>
              <a:rPr lang="it-IT" noProof="0"/>
              <a:t>Inserisci il sottotitolo qui</a:t>
            </a:r>
          </a:p>
        </p:txBody>
      </p:sp>
      <p:sp>
        <p:nvSpPr>
          <p:cNvPr id="15" name="Segnaposto contenuto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rtlCol="0">
            <a:normAutofit/>
          </a:bodyPr>
          <a:lstStyle>
            <a:lvl1pPr>
              <a:lnSpc>
                <a:spcPct val="100000"/>
              </a:lnSpc>
              <a:defRPr sz="1800"/>
            </a:lvl1pPr>
          </a:lstStyle>
          <a:p>
            <a:pPr rtl="0"/>
            <a:r>
              <a:rPr lang="it-IT" noProof="0"/>
              <a:t>Inserisci il testo qui</a:t>
            </a:r>
          </a:p>
        </p:txBody>
      </p:sp>
      <p:sp>
        <p:nvSpPr>
          <p:cNvPr id="18" name="Segnaposto testo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rtlCol="0"/>
          <a:lstStyle>
            <a:lvl1pPr marL="0" indent="0">
              <a:buNone/>
              <a:defRPr b="1">
                <a:solidFill>
                  <a:schemeClr val="accent4"/>
                </a:solidFill>
              </a:defRPr>
            </a:lvl1pPr>
          </a:lstStyle>
          <a:p>
            <a:pPr lvl="0" rtl="0"/>
            <a:r>
              <a:rPr lang="it-IT" noProof="0"/>
              <a:t>Inserisci il sottotitolo qui</a:t>
            </a:r>
          </a:p>
        </p:txBody>
      </p:sp>
      <p:sp>
        <p:nvSpPr>
          <p:cNvPr id="16" name="Segnaposto contenuto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rtlCol="0">
            <a:normAutofit/>
          </a:bodyPr>
          <a:lstStyle>
            <a:lvl1pPr>
              <a:lnSpc>
                <a:spcPct val="100000"/>
              </a:lnSpc>
              <a:defRPr sz="1800"/>
            </a:lvl1pPr>
          </a:lstStyle>
          <a:p>
            <a:pPr rtl="0"/>
            <a:r>
              <a:rPr lang="it-IT" noProof="0"/>
              <a:t>Inserisci il testo qui</a:t>
            </a:r>
          </a:p>
        </p:txBody>
      </p:sp>
      <p:cxnSp>
        <p:nvCxnSpPr>
          <p:cNvPr id="10" name="Connettore diritto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egnaposto piè di pagina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12" name="Segnaposto data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13" name="Segnaposto numero diapositiva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rtlCol="0"/>
          <a:lstStyle/>
          <a:p>
            <a:pPr rtl="0"/>
            <a:fld id="{E30AF5A0-43BB-4336-8627-9123B9144D80}" type="slidenum">
              <a:rPr lang="it-IT" noProof="0" smtClean="0"/>
              <a:pPr rtl="0"/>
              <a:t>‹N›</a:t>
            </a:fld>
            <a:endParaRPr lang="it-IT" noProof="0"/>
          </a:p>
        </p:txBody>
      </p:sp>
    </p:spTree>
    <p:extLst>
      <p:ext uri="{BB962C8B-B14F-4D97-AF65-F5344CB8AC3E}">
        <p14:creationId xmlns:p14="http://schemas.microsoft.com/office/powerpoint/2010/main" val="1578125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epilogo">
    <p:spTree>
      <p:nvGrpSpPr>
        <p:cNvPr id="1" name=""/>
        <p:cNvGrpSpPr/>
        <p:nvPr/>
      </p:nvGrpSpPr>
      <p:grpSpPr>
        <a:xfrm>
          <a:off x="0" y="0"/>
          <a:ext cx="0" cy="0"/>
          <a:chOff x="0" y="0"/>
          <a:chExt cx="0" cy="0"/>
        </a:xfrm>
      </p:grpSpPr>
      <p:cxnSp>
        <p:nvCxnSpPr>
          <p:cNvPr id="28" name="Connettore diritto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olo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rtlCol="0">
            <a:normAutofit/>
          </a:bodyPr>
          <a:lstStyle/>
          <a:p>
            <a:pPr rtl="0"/>
            <a:r>
              <a:rPr lang="it-IT" noProof="0"/>
              <a:t>Fare clic per modificare lo stile del titolo dello schema</a:t>
            </a:r>
          </a:p>
        </p:txBody>
      </p:sp>
      <p:sp>
        <p:nvSpPr>
          <p:cNvPr id="51" name="Segnaposto immagine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rtlCol="0"/>
          <a:lstStyle>
            <a:lvl1pPr marL="0" indent="0" algn="ctr">
              <a:buNone/>
              <a:defRPr/>
            </a:lvl1pPr>
          </a:lstStyle>
          <a:p>
            <a:pPr rtl="0"/>
            <a:r>
              <a:rPr lang="it-IT" noProof="0"/>
              <a:t>Inserisci una foto qui</a:t>
            </a:r>
          </a:p>
        </p:txBody>
      </p:sp>
      <p:sp>
        <p:nvSpPr>
          <p:cNvPr id="53" name="Segnaposto immagine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rtlCol="0"/>
          <a:lstStyle>
            <a:lvl1pPr marL="0" indent="0" algn="ctr">
              <a:buNone/>
              <a:defRPr/>
            </a:lvl1pPr>
          </a:lstStyle>
          <a:p>
            <a:pPr rtl="0"/>
            <a:r>
              <a:rPr lang="it-IT" noProof="0"/>
              <a:t>Inserisci una foto qui</a:t>
            </a:r>
          </a:p>
        </p:txBody>
      </p:sp>
      <p:sp>
        <p:nvSpPr>
          <p:cNvPr id="57" name="Segnaposto immagine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rtlCol="0"/>
          <a:lstStyle>
            <a:lvl1pPr marL="0" indent="0" algn="ctr">
              <a:buNone/>
              <a:defRPr/>
            </a:lvl1pPr>
          </a:lstStyle>
          <a:p>
            <a:pPr rtl="0"/>
            <a:r>
              <a:rPr lang="it-IT" noProof="0"/>
              <a:t>Inserisci una foto qui</a:t>
            </a:r>
          </a:p>
        </p:txBody>
      </p:sp>
      <p:sp>
        <p:nvSpPr>
          <p:cNvPr id="54" name="Segnaposto immagine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rtlCol="0"/>
          <a:lstStyle>
            <a:lvl1pPr marL="0" indent="0" algn="ctr">
              <a:buNone/>
              <a:defRPr/>
            </a:lvl1pPr>
          </a:lstStyle>
          <a:p>
            <a:pPr rtl="0"/>
            <a:r>
              <a:rPr lang="it-IT" noProof="0"/>
              <a:t>Inserisci una foto qui</a:t>
            </a:r>
          </a:p>
        </p:txBody>
      </p:sp>
      <p:sp>
        <p:nvSpPr>
          <p:cNvPr id="29" name="Segnaposto contenuto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rtlCol="0">
            <a:normAutofit/>
          </a:bodyPr>
          <a:lstStyle>
            <a:lvl1pPr marL="0" indent="0">
              <a:lnSpc>
                <a:spcPct val="100000"/>
              </a:lnSpc>
              <a:buNone/>
              <a:defRPr sz="1800"/>
            </a:lvl1pPr>
          </a:lstStyle>
          <a:p>
            <a:pPr lvl="0" rtl="0"/>
            <a:r>
              <a:rPr lang="it-IT" noProof="0"/>
              <a:t>Fare clic per modificare gli stili del testo dello schema</a:t>
            </a:r>
          </a:p>
        </p:txBody>
      </p:sp>
      <p:sp>
        <p:nvSpPr>
          <p:cNvPr id="34" name="Segnaposto piè di pagina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rtlCol="0"/>
          <a:lstStyle>
            <a:lvl1pPr>
              <a:defRPr/>
            </a:lvl1pPr>
          </a:lstStyle>
          <a:p>
            <a:pPr rtl="0"/>
            <a:r>
              <a:rPr lang="it-IT" noProof="0"/>
              <a:t>TITOLO PRESENTAZIONE</a:t>
            </a:r>
          </a:p>
        </p:txBody>
      </p:sp>
      <p:sp>
        <p:nvSpPr>
          <p:cNvPr id="35" name="Segnaposto data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rtlCol="0"/>
          <a:lstStyle/>
          <a:p>
            <a:pPr rtl="0"/>
            <a:r>
              <a:rPr lang="it-IT" noProof="0"/>
              <a:t>11/02/20XX</a:t>
            </a:r>
          </a:p>
        </p:txBody>
      </p:sp>
      <p:sp>
        <p:nvSpPr>
          <p:cNvPr id="36" name="Segnaposto numero diapositiva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rtlCol="0"/>
          <a:lstStyle/>
          <a:p>
            <a:pPr rtl="0"/>
            <a:fld id="{DE330D17-32E5-404A-9262-6A998ABC0878}" type="slidenum">
              <a:rPr lang="it-IT" noProof="0" smtClean="0"/>
              <a:pPr rtl="0"/>
              <a:t>‹N›</a:t>
            </a:fld>
            <a:endParaRPr lang="it-IT" noProof="0"/>
          </a:p>
        </p:txBody>
      </p:sp>
    </p:spTree>
    <p:extLst>
      <p:ext uri="{BB962C8B-B14F-4D97-AF65-F5344CB8AC3E}">
        <p14:creationId xmlns:p14="http://schemas.microsoft.com/office/powerpoint/2010/main" val="2385398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rmula di chiusura">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rtlCol="0">
            <a:normAutofit/>
          </a:bodyPr>
          <a:lstStyle>
            <a:lvl1pPr>
              <a:defRPr>
                <a:solidFill>
                  <a:schemeClr val="bg1"/>
                </a:solidFill>
              </a:defRPr>
            </a:lvl1pPr>
          </a:lstStyle>
          <a:p>
            <a:pPr rtl="0"/>
            <a:r>
              <a:rPr lang="it-IT" noProof="0"/>
              <a:t>Fare clic per inserire il titolo</a:t>
            </a:r>
          </a:p>
        </p:txBody>
      </p:sp>
      <p:sp>
        <p:nvSpPr>
          <p:cNvPr id="9" name="Sottotitolo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rtlCol="0" anchor="t"/>
          <a:lstStyle>
            <a:lvl1pPr marL="0" indent="0">
              <a:buNone/>
              <a:defRPr sz="1800">
                <a:solidFill>
                  <a:schemeClr val="bg1"/>
                </a:solidFill>
              </a:defRPr>
            </a:lvl1pPr>
          </a:lstStyle>
          <a:p>
            <a:pPr rtl="0"/>
            <a:r>
              <a:rPr lang="it-IT" noProof="0"/>
              <a:t>Fare clic per inserire il sottotitolo</a:t>
            </a:r>
          </a:p>
        </p:txBody>
      </p:sp>
      <p:sp>
        <p:nvSpPr>
          <p:cNvPr id="20" name="Segnaposto immagine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rtlCol="0"/>
          <a:lstStyle>
            <a:lvl1pPr marL="0" indent="0" algn="ctr">
              <a:buNone/>
              <a:defRPr>
                <a:solidFill>
                  <a:schemeClr val="bg1"/>
                </a:solidFill>
              </a:defRPr>
            </a:lvl1pPr>
          </a:lstStyle>
          <a:p>
            <a:pPr rtl="0"/>
            <a:r>
              <a:rPr lang="it-IT" noProof="0"/>
              <a:t>Inserisci una foto qui</a:t>
            </a:r>
          </a:p>
        </p:txBody>
      </p:sp>
      <p:sp>
        <p:nvSpPr>
          <p:cNvPr id="21" name="Segnaposto immagine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rtlCol="0"/>
          <a:lstStyle>
            <a:lvl1pPr marL="0" indent="0" algn="ctr">
              <a:buNone/>
              <a:defRPr>
                <a:solidFill>
                  <a:schemeClr val="bg1"/>
                </a:solidFill>
              </a:defRPr>
            </a:lvl1pPr>
          </a:lstStyle>
          <a:p>
            <a:pPr rtl="0"/>
            <a:r>
              <a:rPr lang="it-IT" noProof="0"/>
              <a:t>Inserisci una foto qui</a:t>
            </a:r>
          </a:p>
        </p:txBody>
      </p:sp>
      <p:cxnSp>
        <p:nvCxnSpPr>
          <p:cNvPr id="12" name="Connettore diritto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egnaposto piè di pagina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rtlCol="0"/>
          <a:lstStyle>
            <a:lvl1pPr>
              <a:defRPr>
                <a:solidFill>
                  <a:schemeClr val="bg1"/>
                </a:solidFill>
              </a:defRPr>
            </a:lvl1pPr>
          </a:lstStyle>
          <a:p>
            <a:pPr rtl="0"/>
            <a:r>
              <a:rPr lang="it-IT" noProof="0"/>
              <a:t>TITOLO PRESENTAZIONE</a:t>
            </a:r>
          </a:p>
        </p:txBody>
      </p:sp>
      <p:sp>
        <p:nvSpPr>
          <p:cNvPr id="14" name="Segnaposto data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rtlCol="0"/>
          <a:lstStyle>
            <a:lvl1pPr>
              <a:defRPr>
                <a:solidFill>
                  <a:schemeClr val="bg1"/>
                </a:solidFill>
              </a:defRPr>
            </a:lvl1pPr>
          </a:lstStyle>
          <a:p>
            <a:pPr rtl="0"/>
            <a:r>
              <a:rPr lang="it-IT" noProof="0"/>
              <a:t>11/02/20XX</a:t>
            </a:r>
          </a:p>
        </p:txBody>
      </p:sp>
      <p:sp>
        <p:nvSpPr>
          <p:cNvPr id="15" name="Segnaposto numero diapositiva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rtlCol="0"/>
          <a:lstStyle>
            <a:lvl1pPr>
              <a:defRPr>
                <a:solidFill>
                  <a:schemeClr val="bg1"/>
                </a:solidFill>
              </a:defRPr>
            </a:lvl1pPr>
          </a:lstStyle>
          <a:p>
            <a:pPr rtl="0"/>
            <a:fld id="{A53D7EE4-1EDB-42FD-B6B7-A82C9F31F0F4}" type="slidenum">
              <a:rPr lang="it-IT" noProof="0" smtClean="0"/>
              <a:pPr rtl="0"/>
              <a:t>‹N›</a:t>
            </a:fld>
            <a:endParaRPr lang="it-IT" noProof="0"/>
          </a:p>
        </p:txBody>
      </p:sp>
    </p:spTree>
    <p:extLst>
      <p:ext uri="{BB962C8B-B14F-4D97-AF65-F5344CB8AC3E}">
        <p14:creationId xmlns:p14="http://schemas.microsoft.com/office/powerpoint/2010/main" val="2844270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Why &amp; because ">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0" y="0"/>
            <a:ext cx="12192000" cy="3429000"/>
          </a:xfrm>
          <a:prstGeom prst="rect">
            <a:avLst/>
          </a:prstGeom>
          <a:noFill/>
        </p:spPr>
        <p:txBody>
          <a:bodyPr lIns="360000" tIns="360000" rIns="360000" bIns="252000" anchor="b" anchorCtr="0">
            <a:normAutofit/>
          </a:bodyPr>
          <a:lstStyle>
            <a:lvl1pPr marL="0" indent="0">
              <a:lnSpc>
                <a:spcPct val="100000"/>
              </a:lnSpc>
              <a:spcBef>
                <a:spcPts val="0"/>
              </a:spcBef>
              <a:spcAft>
                <a:spcPts val="0"/>
              </a:spcAft>
              <a:buFontTx/>
              <a:buNone/>
              <a:defRPr sz="4800" b="0" i="0" cap="all" baseline="0">
                <a:latin typeface="Arial" pitchFamily="34" charset="0"/>
                <a:cs typeface="Arial" pitchFamily="34" charset="0"/>
              </a:defRPr>
            </a:lvl1pPr>
          </a:lstStyle>
          <a:p>
            <a:pPr lvl="0"/>
            <a:r>
              <a:rPr lang="it-IT"/>
              <a:t>Fare clic per modificare stili del testo dello schema</a:t>
            </a:r>
          </a:p>
        </p:txBody>
      </p:sp>
      <p:sp>
        <p:nvSpPr>
          <p:cNvPr id="11" name="Text Placeholder 7"/>
          <p:cNvSpPr>
            <a:spLocks noGrp="1"/>
          </p:cNvSpPr>
          <p:nvPr>
            <p:ph type="body" sz="quarter" idx="12"/>
          </p:nvPr>
        </p:nvSpPr>
        <p:spPr>
          <a:xfrm>
            <a:off x="0" y="3429000"/>
            <a:ext cx="12192000" cy="3429000"/>
          </a:xfrm>
          <a:prstGeom prst="rect">
            <a:avLst/>
          </a:prstGeom>
          <a:noFill/>
        </p:spPr>
        <p:txBody>
          <a:bodyPr lIns="360000" tIns="288000" rIns="360000" bIns="360000" anchor="t" anchorCtr="0">
            <a:normAutofit/>
          </a:bodyPr>
          <a:lstStyle>
            <a:lvl1pPr marL="0" indent="0">
              <a:lnSpc>
                <a:spcPct val="100000"/>
              </a:lnSpc>
              <a:spcBef>
                <a:spcPts val="0"/>
              </a:spcBef>
              <a:spcAft>
                <a:spcPts val="0"/>
              </a:spcAft>
              <a:buFontTx/>
              <a:buNone/>
              <a:defRPr sz="4800" cap="all" baseline="0">
                <a:solidFill>
                  <a:srgbClr val="3FCFD6"/>
                </a:solidFill>
                <a:latin typeface="Arial" pitchFamily="34" charset="0"/>
                <a:cs typeface="Arial" pitchFamily="34" charset="0"/>
              </a:defRPr>
            </a:lvl1pPr>
          </a:lstStyle>
          <a:p>
            <a:pPr lvl="0"/>
            <a:r>
              <a:rPr lang="it-IT"/>
              <a:t>Fare clic per modificare stili del testo dello schema</a:t>
            </a:r>
          </a:p>
        </p:txBody>
      </p:sp>
      <p:sp>
        <p:nvSpPr>
          <p:cNvPr id="13" name="Text Placeholder 12"/>
          <p:cNvSpPr>
            <a:spLocks noGrp="1"/>
          </p:cNvSpPr>
          <p:nvPr>
            <p:ph type="body" sz="quarter" idx="13"/>
          </p:nvPr>
        </p:nvSpPr>
        <p:spPr>
          <a:xfrm>
            <a:off x="527051" y="728663"/>
            <a:ext cx="6769429"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it-IT"/>
              <a:t>Fare clic per modificare stili del testo dello schema</a:t>
            </a:r>
          </a:p>
        </p:txBody>
      </p:sp>
      <p:sp>
        <p:nvSpPr>
          <p:cNvPr id="5" name="Text Placeholder 12"/>
          <p:cNvSpPr>
            <a:spLocks noGrp="1"/>
          </p:cNvSpPr>
          <p:nvPr>
            <p:ph type="body" sz="quarter" idx="14"/>
          </p:nvPr>
        </p:nvSpPr>
        <p:spPr>
          <a:xfrm>
            <a:off x="527051" y="5373216"/>
            <a:ext cx="6769429" cy="540060"/>
          </a:xfrm>
          <a:prstGeom prst="rect">
            <a:avLst/>
          </a:prstGeom>
          <a:noFill/>
        </p:spPr>
        <p:txBody>
          <a:bodyPr anchor="ctr" anchorCtr="0"/>
          <a:lstStyle>
            <a:lvl1pPr marL="0" marR="0" indent="-342900" algn="l" defTabSz="914400" rtl="0" eaLnBrk="1" fontAlgn="auto" latinLnBrk="0" hangingPunct="1">
              <a:lnSpc>
                <a:spcPct val="100000"/>
              </a:lnSpc>
              <a:spcBef>
                <a:spcPts val="0"/>
              </a:spcBef>
              <a:spcAft>
                <a:spcPts val="0"/>
              </a:spcAft>
              <a:buClrTx/>
              <a:buSzTx/>
              <a:buFontTx/>
              <a:buNone/>
              <a:tabLst/>
              <a:defRPr sz="1200" b="0" i="1" baseline="0">
                <a:solidFill>
                  <a:srgbClr val="FF0000"/>
                </a:solidFill>
                <a:latin typeface="Arial Narrow" pitchFamily="34" charset="0"/>
              </a:defRPr>
            </a:lvl1pPr>
          </a:lstStyle>
          <a:p>
            <a:pPr lvl="0"/>
            <a:r>
              <a:rPr lang="it-IT"/>
              <a:t>Fare clic per modificare stili del testo dello schema</a:t>
            </a:r>
          </a:p>
        </p:txBody>
      </p:sp>
    </p:spTree>
    <p:extLst>
      <p:ext uri="{BB962C8B-B14F-4D97-AF65-F5344CB8AC3E}">
        <p14:creationId xmlns:p14="http://schemas.microsoft.com/office/powerpoint/2010/main" val="3439837681"/>
      </p:ext>
    </p:extLst>
  </p:cSld>
  <p:clrMapOvr>
    <a:masterClrMapping/>
  </p:clrMapOvr>
  <p:transition spd="slow">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9C0F8B-89BA-BC4F-BEFC-DF6944D8B68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0A81DBD-4D66-DC44-ACFF-981004EB0D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C1DAE5F-3C9B-CD44-9F21-CD964C4BE39D}"/>
              </a:ext>
            </a:extLst>
          </p:cNvPr>
          <p:cNvSpPr>
            <a:spLocks noGrp="1"/>
          </p:cNvSpPr>
          <p:nvPr>
            <p:ph type="dt" sz="half" idx="10"/>
          </p:nvPr>
        </p:nvSpPr>
        <p:spPr/>
        <p:txBody>
          <a:bodyPr/>
          <a:lstStyle/>
          <a:p>
            <a:pPr rtl="0"/>
            <a:r>
              <a:rPr lang="it-IT" noProof="0"/>
              <a:t>11/02/20XX</a:t>
            </a:r>
          </a:p>
        </p:txBody>
      </p:sp>
      <p:sp>
        <p:nvSpPr>
          <p:cNvPr id="5" name="Segnaposto piè di pagina 4">
            <a:extLst>
              <a:ext uri="{FF2B5EF4-FFF2-40B4-BE49-F238E27FC236}">
                <a16:creationId xmlns:a16="http://schemas.microsoft.com/office/drawing/2014/main" id="{176F3675-1E70-7B4E-98F7-B33441E144FD}"/>
              </a:ext>
            </a:extLst>
          </p:cNvPr>
          <p:cNvSpPr>
            <a:spLocks noGrp="1"/>
          </p:cNvSpPr>
          <p:nvPr>
            <p:ph type="ftr" sz="quarter" idx="11"/>
          </p:nvPr>
        </p:nvSpPr>
        <p:spPr/>
        <p:txBody>
          <a:bodyPr/>
          <a:lstStyle/>
          <a:p>
            <a:pPr rtl="0"/>
            <a:r>
              <a:rPr lang="it-IT" noProof="0"/>
              <a:t>TITOLO PRESENTAZIONE</a:t>
            </a:r>
          </a:p>
        </p:txBody>
      </p:sp>
      <p:sp>
        <p:nvSpPr>
          <p:cNvPr id="6" name="Segnaposto numero diapositiva 5">
            <a:extLst>
              <a:ext uri="{FF2B5EF4-FFF2-40B4-BE49-F238E27FC236}">
                <a16:creationId xmlns:a16="http://schemas.microsoft.com/office/drawing/2014/main" id="{DEFC9A96-1B4A-3F4A-9EB8-F65AB961500B}"/>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52565210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AAA1F1-4125-9D4F-97A1-5D13A9E490B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6E497AB-6766-9746-95F8-933405FE8B9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580B787-D4B5-9C41-BBEF-A60D2915681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5B0B87D-9A8B-8B4E-9D71-27D4120B5248}"/>
              </a:ext>
            </a:extLst>
          </p:cNvPr>
          <p:cNvSpPr>
            <a:spLocks noGrp="1"/>
          </p:cNvSpPr>
          <p:nvPr>
            <p:ph type="dt" sz="half" idx="10"/>
          </p:nvPr>
        </p:nvSpPr>
        <p:spPr/>
        <p:txBody>
          <a:bodyPr/>
          <a:lstStyle/>
          <a:p>
            <a:pPr rtl="0"/>
            <a:r>
              <a:rPr lang="it-IT" noProof="0"/>
              <a:t>11/02/20XX</a:t>
            </a:r>
          </a:p>
        </p:txBody>
      </p:sp>
      <p:sp>
        <p:nvSpPr>
          <p:cNvPr id="6" name="Segnaposto piè di pagina 5">
            <a:extLst>
              <a:ext uri="{FF2B5EF4-FFF2-40B4-BE49-F238E27FC236}">
                <a16:creationId xmlns:a16="http://schemas.microsoft.com/office/drawing/2014/main" id="{C4F3C50D-A2C4-B544-AB3F-8DB4B9876F6C}"/>
              </a:ext>
            </a:extLst>
          </p:cNvPr>
          <p:cNvSpPr>
            <a:spLocks noGrp="1"/>
          </p:cNvSpPr>
          <p:nvPr>
            <p:ph type="ftr" sz="quarter" idx="11"/>
          </p:nvPr>
        </p:nvSpPr>
        <p:spPr/>
        <p:txBody>
          <a:bodyPr/>
          <a:lstStyle/>
          <a:p>
            <a:pPr rtl="0"/>
            <a:r>
              <a:rPr lang="it-IT" noProof="0"/>
              <a:t>TITOLO PRESENTAZIONE</a:t>
            </a:r>
          </a:p>
        </p:txBody>
      </p:sp>
      <p:sp>
        <p:nvSpPr>
          <p:cNvPr id="7" name="Segnaposto numero diapositiva 6">
            <a:extLst>
              <a:ext uri="{FF2B5EF4-FFF2-40B4-BE49-F238E27FC236}">
                <a16:creationId xmlns:a16="http://schemas.microsoft.com/office/drawing/2014/main" id="{F690309F-E95E-2047-A4A4-818DE0125708}"/>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454263195"/>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30BDCD-31F3-C448-A77B-4138B1AB110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0A7C641-F97A-0F44-A8F8-3BD09CC207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E9509096-4441-D94D-A9AB-F4E75BE9457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EED4C60-E815-BD43-9ED1-6FFE5B295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961A16F-BEC7-1847-BA89-0FBC7FDD537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8C6A68F-F8E5-5144-B94A-62D6BB7DD010}"/>
              </a:ext>
            </a:extLst>
          </p:cNvPr>
          <p:cNvSpPr>
            <a:spLocks noGrp="1"/>
          </p:cNvSpPr>
          <p:nvPr>
            <p:ph type="dt" sz="half" idx="10"/>
          </p:nvPr>
        </p:nvSpPr>
        <p:spPr/>
        <p:txBody>
          <a:bodyPr/>
          <a:lstStyle/>
          <a:p>
            <a:pPr rtl="0"/>
            <a:r>
              <a:rPr lang="it-IT" noProof="0"/>
              <a:t>11/02/20XX</a:t>
            </a:r>
          </a:p>
        </p:txBody>
      </p:sp>
      <p:sp>
        <p:nvSpPr>
          <p:cNvPr id="8" name="Segnaposto piè di pagina 7">
            <a:extLst>
              <a:ext uri="{FF2B5EF4-FFF2-40B4-BE49-F238E27FC236}">
                <a16:creationId xmlns:a16="http://schemas.microsoft.com/office/drawing/2014/main" id="{B8CFE700-4F82-2C42-9877-7BD5A95D3585}"/>
              </a:ext>
            </a:extLst>
          </p:cNvPr>
          <p:cNvSpPr>
            <a:spLocks noGrp="1"/>
          </p:cNvSpPr>
          <p:nvPr>
            <p:ph type="ftr" sz="quarter" idx="11"/>
          </p:nvPr>
        </p:nvSpPr>
        <p:spPr/>
        <p:txBody>
          <a:bodyPr/>
          <a:lstStyle/>
          <a:p>
            <a:pPr rtl="0"/>
            <a:r>
              <a:rPr lang="it-IT" noProof="0"/>
              <a:t>TITOLO PRESENTAZIONE</a:t>
            </a:r>
          </a:p>
        </p:txBody>
      </p:sp>
      <p:sp>
        <p:nvSpPr>
          <p:cNvPr id="9" name="Segnaposto numero diapositiva 8">
            <a:extLst>
              <a:ext uri="{FF2B5EF4-FFF2-40B4-BE49-F238E27FC236}">
                <a16:creationId xmlns:a16="http://schemas.microsoft.com/office/drawing/2014/main" id="{8C8C6673-C65B-9848-A467-3F322CFAC719}"/>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2124138062"/>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80C7E7-465C-A04A-98DB-A48E0399BB6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78CDED1-5B02-3944-AB07-67100739A791}"/>
              </a:ext>
            </a:extLst>
          </p:cNvPr>
          <p:cNvSpPr>
            <a:spLocks noGrp="1"/>
          </p:cNvSpPr>
          <p:nvPr>
            <p:ph type="dt" sz="half" idx="10"/>
          </p:nvPr>
        </p:nvSpPr>
        <p:spPr/>
        <p:txBody>
          <a:bodyPr/>
          <a:lstStyle/>
          <a:p>
            <a:pPr rtl="0"/>
            <a:r>
              <a:rPr lang="it-IT" noProof="0"/>
              <a:t>11/02/20XX</a:t>
            </a:r>
          </a:p>
        </p:txBody>
      </p:sp>
      <p:sp>
        <p:nvSpPr>
          <p:cNvPr id="4" name="Segnaposto piè di pagina 3">
            <a:extLst>
              <a:ext uri="{FF2B5EF4-FFF2-40B4-BE49-F238E27FC236}">
                <a16:creationId xmlns:a16="http://schemas.microsoft.com/office/drawing/2014/main" id="{B369CCC3-7CA6-9941-BD52-1D5FFB003913}"/>
              </a:ext>
            </a:extLst>
          </p:cNvPr>
          <p:cNvSpPr>
            <a:spLocks noGrp="1"/>
          </p:cNvSpPr>
          <p:nvPr>
            <p:ph type="ftr" sz="quarter" idx="11"/>
          </p:nvPr>
        </p:nvSpPr>
        <p:spPr/>
        <p:txBody>
          <a:bodyPr/>
          <a:lstStyle/>
          <a:p>
            <a:pPr rtl="0"/>
            <a:r>
              <a:rPr lang="it-IT" noProof="0"/>
              <a:t>TITOLO PRESENTAZIONE</a:t>
            </a:r>
          </a:p>
        </p:txBody>
      </p:sp>
      <p:sp>
        <p:nvSpPr>
          <p:cNvPr id="5" name="Segnaposto numero diapositiva 4">
            <a:extLst>
              <a:ext uri="{FF2B5EF4-FFF2-40B4-BE49-F238E27FC236}">
                <a16:creationId xmlns:a16="http://schemas.microsoft.com/office/drawing/2014/main" id="{4AE9360F-C91C-D144-91F5-21332EA690D9}"/>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2077008919"/>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1452A69-A05A-5D4A-9C84-8486F2788C21}"/>
              </a:ext>
            </a:extLst>
          </p:cNvPr>
          <p:cNvSpPr>
            <a:spLocks noGrp="1"/>
          </p:cNvSpPr>
          <p:nvPr>
            <p:ph type="dt" sz="half" idx="10"/>
          </p:nvPr>
        </p:nvSpPr>
        <p:spPr/>
        <p:txBody>
          <a:bodyPr/>
          <a:lstStyle/>
          <a:p>
            <a:pPr rtl="0"/>
            <a:r>
              <a:rPr lang="it-IT" noProof="0"/>
              <a:t>11/02/20XX</a:t>
            </a:r>
          </a:p>
        </p:txBody>
      </p:sp>
      <p:sp>
        <p:nvSpPr>
          <p:cNvPr id="3" name="Segnaposto piè di pagina 2">
            <a:extLst>
              <a:ext uri="{FF2B5EF4-FFF2-40B4-BE49-F238E27FC236}">
                <a16:creationId xmlns:a16="http://schemas.microsoft.com/office/drawing/2014/main" id="{3F17758D-EF17-5C44-A4F4-62C6991B2707}"/>
              </a:ext>
            </a:extLst>
          </p:cNvPr>
          <p:cNvSpPr>
            <a:spLocks noGrp="1"/>
          </p:cNvSpPr>
          <p:nvPr>
            <p:ph type="ftr" sz="quarter" idx="11"/>
          </p:nvPr>
        </p:nvSpPr>
        <p:spPr/>
        <p:txBody>
          <a:bodyPr/>
          <a:lstStyle/>
          <a:p>
            <a:pPr rtl="0"/>
            <a:r>
              <a:rPr lang="it-IT" noProof="0"/>
              <a:t>TITOLO PRESENTAZIONE</a:t>
            </a:r>
          </a:p>
        </p:txBody>
      </p:sp>
      <p:sp>
        <p:nvSpPr>
          <p:cNvPr id="4" name="Segnaposto numero diapositiva 3">
            <a:extLst>
              <a:ext uri="{FF2B5EF4-FFF2-40B4-BE49-F238E27FC236}">
                <a16:creationId xmlns:a16="http://schemas.microsoft.com/office/drawing/2014/main" id="{56FF8C1A-7DEB-D740-B2F4-54B6FBF098D5}"/>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818480509"/>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F46440-24E5-4342-A3BF-1747372C622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E427A10-310A-0B43-A358-56960E8AF7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C490E78-EAC5-1146-9E04-905C84499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E5CEF33-CD5A-5249-803D-A8A30829B2AA}"/>
              </a:ext>
            </a:extLst>
          </p:cNvPr>
          <p:cNvSpPr>
            <a:spLocks noGrp="1"/>
          </p:cNvSpPr>
          <p:nvPr>
            <p:ph type="dt" sz="half" idx="10"/>
          </p:nvPr>
        </p:nvSpPr>
        <p:spPr/>
        <p:txBody>
          <a:bodyPr/>
          <a:lstStyle/>
          <a:p>
            <a:pPr rtl="0"/>
            <a:r>
              <a:rPr lang="it-IT" noProof="0"/>
              <a:t>11/02/20XX</a:t>
            </a:r>
          </a:p>
        </p:txBody>
      </p:sp>
      <p:sp>
        <p:nvSpPr>
          <p:cNvPr id="6" name="Segnaposto piè di pagina 5">
            <a:extLst>
              <a:ext uri="{FF2B5EF4-FFF2-40B4-BE49-F238E27FC236}">
                <a16:creationId xmlns:a16="http://schemas.microsoft.com/office/drawing/2014/main" id="{DBB7994B-6767-7741-B8F1-B6A1BEBE4CF2}"/>
              </a:ext>
            </a:extLst>
          </p:cNvPr>
          <p:cNvSpPr>
            <a:spLocks noGrp="1"/>
          </p:cNvSpPr>
          <p:nvPr>
            <p:ph type="ftr" sz="quarter" idx="11"/>
          </p:nvPr>
        </p:nvSpPr>
        <p:spPr/>
        <p:txBody>
          <a:bodyPr/>
          <a:lstStyle/>
          <a:p>
            <a:pPr rtl="0"/>
            <a:r>
              <a:rPr lang="it-IT" noProof="0"/>
              <a:t>TITOLO PRESENTAZIONE</a:t>
            </a:r>
          </a:p>
        </p:txBody>
      </p:sp>
      <p:sp>
        <p:nvSpPr>
          <p:cNvPr id="7" name="Segnaposto numero diapositiva 6">
            <a:extLst>
              <a:ext uri="{FF2B5EF4-FFF2-40B4-BE49-F238E27FC236}">
                <a16:creationId xmlns:a16="http://schemas.microsoft.com/office/drawing/2014/main" id="{B6C52753-43CE-314B-BA92-37648265A6C7}"/>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3160917140"/>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E99176-5971-2648-96A6-E6505ED958C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12504D94-212D-FB40-9D72-55B65839EC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3F4CDBD-26D6-4644-9A09-917C8DCBE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2CA6231-BFCF-F345-AA0D-99545E47886F}"/>
              </a:ext>
            </a:extLst>
          </p:cNvPr>
          <p:cNvSpPr>
            <a:spLocks noGrp="1"/>
          </p:cNvSpPr>
          <p:nvPr>
            <p:ph type="dt" sz="half" idx="10"/>
          </p:nvPr>
        </p:nvSpPr>
        <p:spPr/>
        <p:txBody>
          <a:bodyPr/>
          <a:lstStyle/>
          <a:p>
            <a:pPr rtl="0"/>
            <a:r>
              <a:rPr lang="it-IT" noProof="0"/>
              <a:t>11/02/20XX</a:t>
            </a:r>
          </a:p>
        </p:txBody>
      </p:sp>
      <p:sp>
        <p:nvSpPr>
          <p:cNvPr id="6" name="Segnaposto piè di pagina 5">
            <a:extLst>
              <a:ext uri="{FF2B5EF4-FFF2-40B4-BE49-F238E27FC236}">
                <a16:creationId xmlns:a16="http://schemas.microsoft.com/office/drawing/2014/main" id="{DEE6DE30-DF99-7C4D-A8EC-163C851BF28C}"/>
              </a:ext>
            </a:extLst>
          </p:cNvPr>
          <p:cNvSpPr>
            <a:spLocks noGrp="1"/>
          </p:cNvSpPr>
          <p:nvPr>
            <p:ph type="ftr" sz="quarter" idx="11"/>
          </p:nvPr>
        </p:nvSpPr>
        <p:spPr/>
        <p:txBody>
          <a:bodyPr/>
          <a:lstStyle/>
          <a:p>
            <a:pPr rtl="0"/>
            <a:r>
              <a:rPr lang="it-IT" noProof="0"/>
              <a:t>TITOLO PRESENTAZIONE</a:t>
            </a:r>
          </a:p>
        </p:txBody>
      </p:sp>
      <p:sp>
        <p:nvSpPr>
          <p:cNvPr id="7" name="Segnaposto numero diapositiva 6">
            <a:extLst>
              <a:ext uri="{FF2B5EF4-FFF2-40B4-BE49-F238E27FC236}">
                <a16:creationId xmlns:a16="http://schemas.microsoft.com/office/drawing/2014/main" id="{CED40A2D-3E6A-FC4E-A77B-A97019DB0AAC}"/>
              </a:ext>
            </a:extLst>
          </p:cNvPr>
          <p:cNvSpPr>
            <a:spLocks noGrp="1"/>
          </p:cNvSpPr>
          <p:nvPr>
            <p:ph type="sldNum" sz="quarter" idx="12"/>
          </p:nvPr>
        </p:nvSpPr>
        <p:spPr/>
        <p:txBody>
          <a:body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1208952639"/>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B9C6CB-9A7F-9C4F-8982-87747F4988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E01964C-6B3B-6942-9FE9-DB65D67302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3E98E9-6F0C-FC4E-9EDB-F65B7A2A29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r>
              <a:rPr lang="it-IT" noProof="0"/>
              <a:t>11/02/20XX</a:t>
            </a:r>
          </a:p>
        </p:txBody>
      </p:sp>
      <p:sp>
        <p:nvSpPr>
          <p:cNvPr id="5" name="Segnaposto piè di pagina 4">
            <a:extLst>
              <a:ext uri="{FF2B5EF4-FFF2-40B4-BE49-F238E27FC236}">
                <a16:creationId xmlns:a16="http://schemas.microsoft.com/office/drawing/2014/main" id="{51ABFDBC-734C-9E47-AACC-22FF8A3D56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r>
              <a:rPr lang="it-IT" noProof="0"/>
              <a:t>TITOLO PRESENTAZIONE</a:t>
            </a:r>
          </a:p>
        </p:txBody>
      </p:sp>
      <p:sp>
        <p:nvSpPr>
          <p:cNvPr id="6" name="Segnaposto numero diapositiva 5">
            <a:extLst>
              <a:ext uri="{FF2B5EF4-FFF2-40B4-BE49-F238E27FC236}">
                <a16:creationId xmlns:a16="http://schemas.microsoft.com/office/drawing/2014/main" id="{A00F5E6F-24D6-1943-B22D-AAE1C2037C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3DB2ADC-AF19-4574-8C10-79B5B04FCA27}" type="slidenum">
              <a:rPr lang="it-IT" noProof="0" smtClean="0"/>
              <a:pPr rtl="0"/>
              <a:t>‹N›</a:t>
            </a:fld>
            <a:endParaRPr lang="it-IT" noProof="0"/>
          </a:p>
        </p:txBody>
      </p:sp>
    </p:spTree>
    <p:extLst>
      <p:ext uri="{BB962C8B-B14F-4D97-AF65-F5344CB8AC3E}">
        <p14:creationId xmlns:p14="http://schemas.microsoft.com/office/powerpoint/2010/main" val="1362655379"/>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802" r:id="rId2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2.jpe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 Type="http://schemas.openxmlformats.org/officeDocument/2006/relationships/notesSlide" Target="../notesSlides/notesSlide5.xml"/><Relationship Id="rId16" Type="http://schemas.openxmlformats.org/officeDocument/2006/relationships/image" Target="../media/image97.jpe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6.png"/><Relationship Id="rId7" Type="http://schemas.openxmlformats.org/officeDocument/2006/relationships/image" Target="../media/image10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87.png"/><Relationship Id="rId9"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9.png"/><Relationship Id="rId12"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customXml" Target="../ink/ink1.xml"/><Relationship Id="rId11"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780.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e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118.sv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jpeg"/><Relationship Id="rId4" Type="http://schemas.openxmlformats.org/officeDocument/2006/relationships/image" Target="../media/image116.svg"/><Relationship Id="rId9" Type="http://schemas.openxmlformats.org/officeDocument/2006/relationships/image" Target="../media/image121.jpeg"/><Relationship Id="rId14" Type="http://schemas.openxmlformats.org/officeDocument/2006/relationships/image" Target="../media/image126.png"/></Relationships>
</file>

<file path=ppt/slides/_rels/slide1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8.jpg"/><Relationship Id="rId7" Type="http://schemas.openxmlformats.org/officeDocument/2006/relationships/image" Target="../media/image131.jpeg"/><Relationship Id="rId2"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30.jpg"/><Relationship Id="rId5" Type="http://schemas.openxmlformats.org/officeDocument/2006/relationships/hyperlink" Target="https://www.thesolutionsjournal.com/article/landscape-features-improve-pest-control-agriculture/" TargetMode="External"/><Relationship Id="rId10" Type="http://schemas.openxmlformats.org/officeDocument/2006/relationships/image" Target="../media/image133.png"/><Relationship Id="rId4" Type="http://schemas.openxmlformats.org/officeDocument/2006/relationships/image" Target="../media/image129.png"/><Relationship Id="rId9"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jpeg"/><Relationship Id="rId1" Type="http://schemas.openxmlformats.org/officeDocument/2006/relationships/slideLayout" Target="../slideLayouts/slideLayout1.xml"/><Relationship Id="rId6" Type="http://schemas.openxmlformats.org/officeDocument/2006/relationships/image" Target="../media/image138.jpg"/><Relationship Id="rId5" Type="http://schemas.openxmlformats.org/officeDocument/2006/relationships/image" Target="../media/image137.jpeg"/><Relationship Id="rId4" Type="http://schemas.openxmlformats.org/officeDocument/2006/relationships/image" Target="../media/image136.pn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tiff"/><Relationship Id="rId3" Type="http://schemas.openxmlformats.org/officeDocument/2006/relationships/image" Target="../media/image35.tiff"/><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jpeg"/><Relationship Id="rId14" Type="http://schemas.openxmlformats.org/officeDocument/2006/relationships/image" Target="../media/image46.jpe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jpe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emf"/><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 Id="rId14" Type="http://schemas.openxmlformats.org/officeDocument/2006/relationships/image" Target="../media/image59.jpg"/></Relationships>
</file>

<file path=ppt/slides/_rels/slide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67.jpeg"/></Relationships>
</file>

<file path=ppt/slides/_rels/slide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p:cNvSpPr txBox="1">
            <a:spLocks/>
          </p:cNvSpPr>
          <p:nvPr/>
        </p:nvSpPr>
        <p:spPr>
          <a:xfrm>
            <a:off x="2133658" y="121484"/>
            <a:ext cx="6997178" cy="4138605"/>
          </a:xfrm>
          <a:prstGeom prst="rect">
            <a:avLst/>
          </a:prstGeom>
          <a:solidFill>
            <a:schemeClr val="bg1">
              <a:alpha val="50000"/>
            </a:schemeClr>
          </a:solidFill>
        </p:spPr>
        <p:txBody>
          <a:bodyPr lIns="360000" tIns="360000" rIns="360000" bIns="252000" anchor="b" anchorCtr="0">
            <a:noAutofit/>
          </a:bodyPr>
          <a:lstStyle>
            <a:lvl1pPr marL="0" indent="0" algn="l" defTabSz="914400" rtl="0" eaLnBrk="1" latinLnBrk="0" hangingPunct="1">
              <a:lnSpc>
                <a:spcPct val="100000"/>
              </a:lnSpc>
              <a:spcBef>
                <a:spcPts val="0"/>
              </a:spcBef>
              <a:spcAft>
                <a:spcPts val="0"/>
              </a:spcAft>
              <a:buFontTx/>
              <a:buNone/>
              <a:defRPr sz="4800" b="0" i="0" kern="1200" cap="all"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defTabSz="457200">
              <a:spcBef>
                <a:spcPct val="0"/>
              </a:spcBef>
              <a:spcAft>
                <a:spcPts val="600"/>
              </a:spcAft>
              <a:defRPr/>
            </a:pPr>
            <a:r>
              <a:rPr lang="it-IT" sz="4000" b="1" cap="none" dirty="0">
                <a:solidFill>
                  <a:srgbClr val="765B90"/>
                </a:solidFill>
                <a:latin typeface="Aharoni" panose="02010803020104030203" pitchFamily="2" charset="-79"/>
                <a:cs typeface="Aharoni" panose="02010803020104030203" pitchFamily="2" charset="-79"/>
              </a:rPr>
              <a:t>Buone pratiche</a:t>
            </a:r>
          </a:p>
          <a:p>
            <a:pPr algn="ctr" defTabSz="457200">
              <a:spcBef>
                <a:spcPct val="0"/>
              </a:spcBef>
              <a:spcAft>
                <a:spcPts val="600"/>
              </a:spcAft>
              <a:defRPr/>
            </a:pPr>
            <a:r>
              <a:rPr lang="it-IT" sz="4000" b="1" cap="none" dirty="0">
                <a:solidFill>
                  <a:srgbClr val="765B90"/>
                </a:solidFill>
                <a:latin typeface="Aharoni" panose="02010803020104030203" pitchFamily="2" charset="-79"/>
                <a:cs typeface="Aharoni" panose="02010803020104030203" pitchFamily="2" charset="-79"/>
              </a:rPr>
              <a:t>per la biodiversità</a:t>
            </a:r>
          </a:p>
          <a:p>
            <a:pPr algn="ctr" defTabSz="457200">
              <a:spcBef>
                <a:spcPct val="0"/>
              </a:spcBef>
              <a:spcAft>
                <a:spcPts val="600"/>
              </a:spcAft>
              <a:defRPr/>
            </a:pPr>
            <a:r>
              <a:rPr lang="it-IT" sz="4000" b="1" cap="none" dirty="0">
                <a:solidFill>
                  <a:srgbClr val="765B90"/>
                </a:solidFill>
                <a:latin typeface="Aharoni" panose="02010803020104030203" pitchFamily="2" charset="-79"/>
                <a:cs typeface="Aharoni" panose="02010803020104030203" pitchFamily="2" charset="-79"/>
              </a:rPr>
              <a:t>in vigneto</a:t>
            </a:r>
          </a:p>
          <a:p>
            <a:pPr algn="ctr" defTabSz="457200">
              <a:spcBef>
                <a:spcPct val="0"/>
              </a:spcBef>
              <a:spcAft>
                <a:spcPts val="600"/>
              </a:spcAft>
              <a:defRPr/>
            </a:pPr>
            <a:r>
              <a:rPr lang="en-GB" sz="2800" cap="none" dirty="0">
                <a:solidFill>
                  <a:schemeClr val="tx2">
                    <a:lumMod val="50000"/>
                    <a:lumOff val="50000"/>
                  </a:schemeClr>
                </a:solidFill>
                <a:latin typeface="Abadi" panose="020B0604020104020204" pitchFamily="34" charset="0"/>
                <a:cs typeface="Aharoni" panose="02010803020104030203" pitchFamily="2" charset="-79"/>
              </a:rPr>
              <a:t>4 </a:t>
            </a:r>
            <a:r>
              <a:rPr lang="en-GB" sz="2800" cap="none" dirty="0" err="1">
                <a:solidFill>
                  <a:schemeClr val="tx2">
                    <a:lumMod val="50000"/>
                    <a:lumOff val="50000"/>
                  </a:schemeClr>
                </a:solidFill>
                <a:latin typeface="Abadi" panose="020B0604020104020204" pitchFamily="34" charset="0"/>
                <a:cs typeface="Aharoni" panose="02010803020104030203" pitchFamily="2" charset="-79"/>
              </a:rPr>
              <a:t>Dicembre</a:t>
            </a:r>
            <a:r>
              <a:rPr lang="en-GB" sz="2800" cap="none" dirty="0">
                <a:solidFill>
                  <a:schemeClr val="tx2">
                    <a:lumMod val="50000"/>
                    <a:lumOff val="50000"/>
                  </a:schemeClr>
                </a:solidFill>
                <a:latin typeface="Abadi" panose="020B0604020104020204" pitchFamily="34" charset="0"/>
                <a:cs typeface="Aharoni" panose="02010803020104030203" pitchFamily="2" charset="-79"/>
              </a:rPr>
              <a:t> 2024</a:t>
            </a:r>
          </a:p>
          <a:p>
            <a:pPr algn="ctr" defTabSz="457200">
              <a:spcBef>
                <a:spcPct val="0"/>
              </a:spcBef>
              <a:spcAft>
                <a:spcPts val="600"/>
              </a:spcAft>
              <a:defRPr/>
            </a:pPr>
            <a:r>
              <a:rPr lang="it-IT" sz="2800" cap="none" dirty="0">
                <a:solidFill>
                  <a:schemeClr val="tx2">
                    <a:lumMod val="50000"/>
                    <a:lumOff val="50000"/>
                  </a:schemeClr>
                </a:solidFill>
                <a:latin typeface="Abadi" panose="020B0604020104020204" pitchFamily="34" charset="0"/>
                <a:cs typeface="Aharoni" panose="02010803020104030203" pitchFamily="2" charset="-79"/>
              </a:rPr>
              <a:t>Romagnano Sesia, Museo Etnografico della Bassa Valsesia, Villa Caccia</a:t>
            </a:r>
          </a:p>
        </p:txBody>
      </p:sp>
      <p:sp>
        <p:nvSpPr>
          <p:cNvPr id="8" name="Rettangolo 7"/>
          <p:cNvSpPr/>
          <p:nvPr/>
        </p:nvSpPr>
        <p:spPr>
          <a:xfrm>
            <a:off x="61193" y="4310454"/>
            <a:ext cx="6015258" cy="2308314"/>
          </a:xfrm>
          <a:prstGeom prst="rect">
            <a:avLst/>
          </a:prstGeom>
        </p:spPr>
        <p:txBody>
          <a:bodyPr wrap="square" lIns="91430" tIns="45715" rIns="91430" bIns="45715">
            <a:spAutoFit/>
          </a:bodyPr>
          <a:lstStyle/>
          <a:p>
            <a:pPr algn="just">
              <a:defRPr/>
            </a:pPr>
            <a:r>
              <a:rPr lang="en-US" b="1" kern="0" dirty="0">
                <a:solidFill>
                  <a:srgbClr val="765B90"/>
                </a:solidFill>
                <a:latin typeface="ElsevierGulliver"/>
                <a:cs typeface="Times New Roman" panose="02020603050405020304" pitchFamily="18" charset="0"/>
                <a:sym typeface="Arial"/>
              </a:rPr>
              <a:t>National Coordinator EU Butterfly Monitoring Scheme</a:t>
            </a:r>
            <a:endParaRPr lang="it-IT" b="1" kern="0" dirty="0">
              <a:solidFill>
                <a:srgbClr val="765B90"/>
              </a:solidFill>
              <a:latin typeface="ElsevierGulliver"/>
              <a:cs typeface="Times New Roman" panose="02020603050405020304" pitchFamily="18" charset="0"/>
              <a:sym typeface="Arial"/>
            </a:endParaRPr>
          </a:p>
          <a:p>
            <a:pPr lvl="0" algn="just">
              <a:defRPr/>
            </a:pP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Butterfly Conservation Europe  - board</a:t>
            </a:r>
          </a:p>
          <a:p>
            <a:pPr lvl="0" algn="just">
              <a:defRPr/>
            </a:pP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MASE Expert for Pollinator Initiative</a:t>
            </a:r>
          </a:p>
          <a:p>
            <a:pPr algn="just">
              <a:defRPr/>
            </a:pPr>
            <a:r>
              <a:rPr lang="it-IT" b="1" kern="0" dirty="0">
                <a:solidFill>
                  <a:srgbClr val="765B90"/>
                </a:solidFill>
                <a:latin typeface="ElsevierGulliver"/>
                <a:cs typeface="Times New Roman" panose="02020603050405020304" pitchFamily="18" charset="0"/>
              </a:rPr>
              <a:t>EU </a:t>
            </a:r>
            <a:r>
              <a:rPr lang="it-IT" b="1" kern="0" dirty="0" err="1">
                <a:solidFill>
                  <a:srgbClr val="765B90"/>
                </a:solidFill>
                <a:latin typeface="ElsevierGulliver"/>
                <a:cs typeface="Times New Roman" panose="02020603050405020304" pitchFamily="18" charset="0"/>
              </a:rPr>
              <a:t>Working</a:t>
            </a:r>
            <a:r>
              <a:rPr lang="it-IT" b="1" kern="0" dirty="0">
                <a:solidFill>
                  <a:srgbClr val="765B90"/>
                </a:solidFill>
                <a:latin typeface="ElsevierGulliver"/>
                <a:cs typeface="Times New Roman" panose="02020603050405020304" pitchFamily="18" charset="0"/>
              </a:rPr>
              <a:t> Group on </a:t>
            </a:r>
            <a:r>
              <a:rPr lang="it-IT" b="1" kern="0" dirty="0" err="1">
                <a:solidFill>
                  <a:srgbClr val="765B90"/>
                </a:solidFill>
                <a:latin typeface="ElsevierGulliver"/>
                <a:cs typeface="Times New Roman" panose="02020603050405020304" pitchFamily="18" charset="0"/>
              </a:rPr>
              <a:t>Pollinators</a:t>
            </a:r>
            <a:r>
              <a:rPr lang="it-IT" b="1" kern="0" dirty="0">
                <a:solidFill>
                  <a:srgbClr val="765B90"/>
                </a:solidFill>
                <a:latin typeface="ElsevierGulliver"/>
                <a:cs typeface="Times New Roman" panose="02020603050405020304" pitchFamily="18" charset="0"/>
              </a:rPr>
              <a:t> – Lead of Task Force on </a:t>
            </a:r>
            <a:r>
              <a:rPr lang="it-IT" b="1" kern="0" dirty="0" err="1">
                <a:solidFill>
                  <a:srgbClr val="765B90"/>
                </a:solidFill>
                <a:latin typeface="ElsevierGulliver"/>
                <a:cs typeface="Times New Roman" panose="02020603050405020304" pitchFamily="18" charset="0"/>
              </a:rPr>
              <a:t>Key</a:t>
            </a:r>
            <a:r>
              <a:rPr lang="it-IT" b="1" kern="0" dirty="0">
                <a:solidFill>
                  <a:srgbClr val="765B90"/>
                </a:solidFill>
                <a:latin typeface="ElsevierGulliver"/>
                <a:cs typeface="Times New Roman" panose="02020603050405020304" pitchFamily="18" charset="0"/>
              </a:rPr>
              <a:t> </a:t>
            </a:r>
            <a:r>
              <a:rPr lang="it-IT" b="1" kern="0" dirty="0" err="1">
                <a:solidFill>
                  <a:srgbClr val="765B90"/>
                </a:solidFill>
                <a:latin typeface="ElsevierGulliver"/>
                <a:cs typeface="Times New Roman" panose="02020603050405020304" pitchFamily="18" charset="0"/>
              </a:rPr>
              <a:t>Pollinator</a:t>
            </a:r>
            <a:r>
              <a:rPr lang="it-IT" b="1" kern="0" dirty="0">
                <a:solidFill>
                  <a:srgbClr val="765B90"/>
                </a:solidFill>
                <a:latin typeface="ElsevierGulliver"/>
                <a:cs typeface="Times New Roman" panose="02020603050405020304" pitchFamily="18" charset="0"/>
              </a:rPr>
              <a:t> </a:t>
            </a:r>
            <a:r>
              <a:rPr lang="it-IT" b="1" kern="0" dirty="0" err="1">
                <a:solidFill>
                  <a:srgbClr val="765B90"/>
                </a:solidFill>
                <a:latin typeface="ElsevierGulliver"/>
                <a:cs typeface="Times New Roman" panose="02020603050405020304" pitchFamily="18" charset="0"/>
              </a:rPr>
              <a:t>Areas</a:t>
            </a:r>
            <a:r>
              <a:rPr lang="it-IT" b="1" kern="0" dirty="0">
                <a:solidFill>
                  <a:srgbClr val="765B90"/>
                </a:solidFill>
                <a:latin typeface="ElsevierGulliver"/>
                <a:cs typeface="Times New Roman" panose="02020603050405020304" pitchFamily="18" charset="0"/>
              </a:rPr>
              <a:t> (</a:t>
            </a:r>
            <a:r>
              <a:rPr lang="it-IT" b="1" kern="0" dirty="0" err="1">
                <a:solidFill>
                  <a:srgbClr val="765B90"/>
                </a:solidFill>
                <a:latin typeface="ElsevierGulliver"/>
                <a:cs typeface="Times New Roman" panose="02020603050405020304" pitchFamily="18" charset="0"/>
              </a:rPr>
              <a:t>KPAs</a:t>
            </a:r>
            <a:r>
              <a:rPr lang="it-IT" b="1" kern="0" dirty="0">
                <a:solidFill>
                  <a:srgbClr val="765B90"/>
                </a:solidFill>
                <a:latin typeface="ElsevierGulliver"/>
                <a:cs typeface="Times New Roman" panose="02020603050405020304" pitchFamily="18" charset="0"/>
              </a:rPr>
              <a:t>) and Buzz Lines</a:t>
            </a:r>
          </a:p>
          <a:p>
            <a:pPr lvl="0" algn="just">
              <a:defRPr/>
            </a:pP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ALI (</a:t>
            </a:r>
            <a:r>
              <a:rPr lang="en-US" b="1" kern="0" dirty="0" err="1">
                <a:solidFill>
                  <a:srgbClr val="765B90"/>
                </a:solidFill>
                <a:latin typeface="ElsevierGulliver"/>
                <a:ea typeface="Calibri" panose="020F0502020204030204" pitchFamily="34" charset="0"/>
                <a:cs typeface="Times New Roman" panose="02020603050405020304" pitchFamily="18" charset="0"/>
                <a:sym typeface="Arial"/>
              </a:rPr>
              <a:t>Associazione</a:t>
            </a: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 </a:t>
            </a:r>
            <a:r>
              <a:rPr lang="en-US" b="1" kern="0" dirty="0" err="1">
                <a:solidFill>
                  <a:srgbClr val="765B90"/>
                </a:solidFill>
                <a:latin typeface="ElsevierGulliver"/>
                <a:ea typeface="Calibri" panose="020F0502020204030204" pitchFamily="34" charset="0"/>
                <a:cs typeface="Times New Roman" panose="02020603050405020304" pitchFamily="18" charset="0"/>
                <a:sym typeface="Arial"/>
              </a:rPr>
              <a:t>Lepidotterologica</a:t>
            </a: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 </a:t>
            </a:r>
            <a:r>
              <a:rPr lang="en-US" b="1" kern="0" dirty="0" err="1">
                <a:solidFill>
                  <a:srgbClr val="765B90"/>
                </a:solidFill>
                <a:latin typeface="ElsevierGulliver"/>
                <a:ea typeface="Calibri" panose="020F0502020204030204" pitchFamily="34" charset="0"/>
                <a:cs typeface="Times New Roman" panose="02020603050405020304" pitchFamily="18" charset="0"/>
                <a:sym typeface="Arial"/>
              </a:rPr>
              <a:t>Italiana</a:t>
            </a: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 – board</a:t>
            </a:r>
          </a:p>
          <a:p>
            <a:pPr lvl="0" algn="just">
              <a:defRPr/>
            </a:pP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Accademia Nazionale </a:t>
            </a:r>
            <a:r>
              <a:rPr lang="en-US" b="1" kern="0" dirty="0" err="1">
                <a:solidFill>
                  <a:srgbClr val="765B90"/>
                </a:solidFill>
                <a:latin typeface="ElsevierGulliver"/>
                <a:ea typeface="Calibri" panose="020F0502020204030204" pitchFamily="34" charset="0"/>
                <a:cs typeface="Times New Roman" panose="02020603050405020304" pitchFamily="18" charset="0"/>
                <a:sym typeface="Arial"/>
              </a:rPr>
              <a:t>Italiana</a:t>
            </a: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 di </a:t>
            </a:r>
            <a:r>
              <a:rPr lang="en-US" b="1" kern="0" dirty="0" err="1">
                <a:solidFill>
                  <a:srgbClr val="765B90"/>
                </a:solidFill>
                <a:latin typeface="ElsevierGulliver"/>
                <a:ea typeface="Calibri" panose="020F0502020204030204" pitchFamily="34" charset="0"/>
                <a:cs typeface="Times New Roman" panose="02020603050405020304" pitchFamily="18" charset="0"/>
                <a:sym typeface="Arial"/>
              </a:rPr>
              <a:t>Entomologia</a:t>
            </a:r>
            <a:endParaRPr lang="en-US" b="1" kern="0" dirty="0">
              <a:solidFill>
                <a:srgbClr val="765B90"/>
              </a:solidFill>
              <a:latin typeface="ElsevierGulliver"/>
              <a:ea typeface="Calibri" panose="020F0502020204030204" pitchFamily="34" charset="0"/>
              <a:cs typeface="Times New Roman" panose="02020603050405020304" pitchFamily="18" charset="0"/>
              <a:sym typeface="Arial"/>
            </a:endParaRPr>
          </a:p>
          <a:p>
            <a:pPr lvl="0" algn="just">
              <a:defRPr/>
            </a:pPr>
            <a:r>
              <a:rPr lang="en-US" b="1" kern="0" dirty="0">
                <a:solidFill>
                  <a:srgbClr val="765B90"/>
                </a:solidFill>
                <a:latin typeface="ElsevierGulliver"/>
                <a:ea typeface="Calibri" panose="020F0502020204030204" pitchFamily="34" charset="0"/>
                <a:cs typeface="Times New Roman" panose="02020603050405020304" pitchFamily="18" charset="0"/>
                <a:sym typeface="Arial"/>
              </a:rPr>
              <a:t>IUCN – IT Consigliere </a:t>
            </a:r>
            <a:endParaRPr lang="it-IT" b="1" kern="0" dirty="0">
              <a:solidFill>
                <a:srgbClr val="765B90"/>
              </a:solidFill>
              <a:latin typeface="ElsevierGulliver"/>
              <a:ea typeface="Calibri" panose="020F0502020204030204" pitchFamily="34" charset="0"/>
              <a:cs typeface="Times New Roman" panose="02020603050405020304" pitchFamily="18" charset="0"/>
              <a:sym typeface="Arial"/>
            </a:endParaRPr>
          </a:p>
        </p:txBody>
      </p:sp>
      <p:pic>
        <p:nvPicPr>
          <p:cNvPr id="13" name="Immagin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8926" y="71119"/>
            <a:ext cx="3433074" cy="3818698"/>
          </a:xfrm>
          <a:prstGeom prst="rect">
            <a:avLst/>
          </a:prstGeom>
          <a:ln>
            <a:noFill/>
          </a:ln>
          <a:effectLst>
            <a:softEdge rad="112500"/>
          </a:effectLst>
        </p:spPr>
      </p:pic>
      <p:sp>
        <p:nvSpPr>
          <p:cNvPr id="3" name="Rettangolo 2"/>
          <p:cNvSpPr/>
          <p:nvPr/>
        </p:nvSpPr>
        <p:spPr>
          <a:xfrm>
            <a:off x="8011780" y="3829938"/>
            <a:ext cx="2238112" cy="510396"/>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DB9A8F">
                    <a:lumMod val="50000"/>
                  </a:srgbClr>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2000" b="1" i="1" u="none" strike="noStrike" kern="0" cap="none" spc="0" normalizeH="0" baseline="0" noProof="0" dirty="0" err="1">
                <a:ln>
                  <a:noFill/>
                </a:ln>
                <a:solidFill>
                  <a:srgbClr val="DB9A8F">
                    <a:lumMod val="50000"/>
                  </a:srgbClr>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2000" b="1" i="1" u="none" strike="noStrike" kern="0" cap="none" spc="0" normalizeH="0" baseline="0" noProof="0" dirty="0">
              <a:ln>
                <a:noFill/>
              </a:ln>
              <a:solidFill>
                <a:srgbClr val="DB9A8F">
                  <a:lumMod val="50000"/>
                </a:srgbClr>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9" name="Immagine 8">
            <a:extLst>
              <a:ext uri="{FF2B5EF4-FFF2-40B4-BE49-F238E27FC236}">
                <a16:creationId xmlns:a16="http://schemas.microsoft.com/office/drawing/2014/main" id="{2DA866C0-C3D9-A341-8625-4D14781CCA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5882" y="5978298"/>
            <a:ext cx="548496" cy="518523"/>
          </a:xfrm>
          <a:prstGeom prst="rect">
            <a:avLst/>
          </a:prstGeom>
        </p:spPr>
      </p:pic>
      <p:pic>
        <p:nvPicPr>
          <p:cNvPr id="10" name="Immagine 9">
            <a:extLst>
              <a:ext uri="{FF2B5EF4-FFF2-40B4-BE49-F238E27FC236}">
                <a16:creationId xmlns:a16="http://schemas.microsoft.com/office/drawing/2014/main" id="{02FD7F06-9009-C240-A6CB-3614CAC99D73}"/>
              </a:ext>
            </a:extLst>
          </p:cNvPr>
          <p:cNvPicPr>
            <a:picLocks noChangeAspect="1"/>
          </p:cNvPicPr>
          <p:nvPr/>
        </p:nvPicPr>
        <p:blipFill>
          <a:blip r:embed="rId4"/>
          <a:stretch>
            <a:fillRect/>
          </a:stretch>
        </p:blipFill>
        <p:spPr>
          <a:xfrm>
            <a:off x="9174302" y="5834592"/>
            <a:ext cx="920606" cy="651665"/>
          </a:xfrm>
          <a:prstGeom prst="rect">
            <a:avLst/>
          </a:prstGeom>
        </p:spPr>
      </p:pic>
      <p:pic>
        <p:nvPicPr>
          <p:cNvPr id="14" name="Immagine 4" descr="DBIOS_finale.jpeg">
            <a:extLst>
              <a:ext uri="{FF2B5EF4-FFF2-40B4-BE49-F238E27FC236}">
                <a16:creationId xmlns:a16="http://schemas.microsoft.com/office/drawing/2014/main" id="{86C6360C-49A4-BC4F-8FE3-C2A6964B43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40" t="22383" r="7536"/>
          <a:stretch>
            <a:fillRect/>
          </a:stretch>
        </p:blipFill>
        <p:spPr bwMode="auto">
          <a:xfrm>
            <a:off x="11125352" y="5808430"/>
            <a:ext cx="782366" cy="7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4">
            <a:extLst>
              <a:ext uri="{FF2B5EF4-FFF2-40B4-BE49-F238E27FC236}">
                <a16:creationId xmlns:a16="http://schemas.microsoft.com/office/drawing/2014/main" id="{DA6F3D6C-158D-1F45-BC72-4A4ED41971B5}"/>
              </a:ext>
            </a:extLst>
          </p:cNvPr>
          <p:cNvPicPr>
            <a:picLocks noChangeAspect="1"/>
          </p:cNvPicPr>
          <p:nvPr/>
        </p:nvPicPr>
        <p:blipFill>
          <a:blip r:embed="rId6"/>
          <a:stretch>
            <a:fillRect/>
          </a:stretch>
        </p:blipFill>
        <p:spPr>
          <a:xfrm>
            <a:off x="8148544" y="5859358"/>
            <a:ext cx="845314" cy="845314"/>
          </a:xfrm>
          <a:prstGeom prst="rect">
            <a:avLst/>
          </a:prstGeom>
        </p:spPr>
      </p:pic>
      <p:pic>
        <p:nvPicPr>
          <p:cNvPr id="16" name="Immagine 6">
            <a:extLst>
              <a:ext uri="{FF2B5EF4-FFF2-40B4-BE49-F238E27FC236}">
                <a16:creationId xmlns:a16="http://schemas.microsoft.com/office/drawing/2014/main" id="{843CE75D-B3A1-1C42-8D70-36862FF40853}"/>
              </a:ext>
            </a:extLst>
          </p:cNvPr>
          <p:cNvPicPr>
            <a:picLocks noChangeAspect="1"/>
          </p:cNvPicPr>
          <p:nvPr/>
        </p:nvPicPr>
        <p:blipFill>
          <a:blip r:embed="rId7">
            <a:extLst>
              <a:ext uri="{28A0092B-C50C-407E-A947-70E740481C1C}">
                <a14:useLocalDpi xmlns:a14="http://schemas.microsoft.com/office/drawing/2010/main" val="0"/>
              </a:ext>
            </a:extLst>
          </a:blip>
          <a:srcRect b="15739"/>
          <a:stretch>
            <a:fillRect/>
          </a:stretch>
        </p:blipFill>
        <p:spPr bwMode="auto">
          <a:xfrm>
            <a:off x="6855653" y="5978298"/>
            <a:ext cx="1156127" cy="607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a:extLst>
              <a:ext uri="{FF2B5EF4-FFF2-40B4-BE49-F238E27FC236}">
                <a16:creationId xmlns:a16="http://schemas.microsoft.com/office/drawing/2014/main" id="{C12ACC7D-A6FB-7442-8CE0-1A38138DD7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2022" y="6109487"/>
            <a:ext cx="566867" cy="423209"/>
          </a:xfrm>
          <a:prstGeom prst="rect">
            <a:avLst/>
          </a:prstGeom>
        </p:spPr>
      </p:pic>
      <p:pic>
        <p:nvPicPr>
          <p:cNvPr id="12" name="Segnaposto immagine 23" descr="Immagine che contiene insetto, fiore, pianta&#10;&#10;Descrizione generata automaticamente">
            <a:extLst>
              <a:ext uri="{FF2B5EF4-FFF2-40B4-BE49-F238E27FC236}">
                <a16:creationId xmlns:a16="http://schemas.microsoft.com/office/drawing/2014/main" id="{41F39E02-C941-D247-8BD4-123D2AF76221}"/>
              </a:ext>
            </a:extLst>
          </p:cNvPr>
          <p:cNvPicPr>
            <a:picLocks noChangeAspect="1"/>
          </p:cNvPicPr>
          <p:nvPr/>
        </p:nvPicPr>
        <p:blipFill rotWithShape="1">
          <a:blip r:embed="rId9" cstate="print"/>
          <a:srcRect l="15896" r="22021"/>
          <a:stretch/>
        </p:blipFill>
        <p:spPr>
          <a:xfrm>
            <a:off x="0" y="1164872"/>
            <a:ext cx="2562156" cy="3095217"/>
          </a:xfrm>
          <a:prstGeom prst="rect">
            <a:avLst/>
          </a:prstGeom>
          <a:ln>
            <a:noFill/>
          </a:ln>
          <a:effectLst>
            <a:softEdge rad="112500"/>
          </a:effectLst>
        </p:spPr>
      </p:pic>
      <p:sp>
        <p:nvSpPr>
          <p:cNvPr id="17" name="Rettangolo 16">
            <a:extLst>
              <a:ext uri="{FF2B5EF4-FFF2-40B4-BE49-F238E27FC236}">
                <a16:creationId xmlns:a16="http://schemas.microsoft.com/office/drawing/2014/main" id="{25A781EA-3D09-8F4C-92F0-5EB18F205D53}"/>
              </a:ext>
            </a:extLst>
          </p:cNvPr>
          <p:cNvSpPr/>
          <p:nvPr/>
        </p:nvSpPr>
        <p:spPr>
          <a:xfrm>
            <a:off x="6213734" y="4130620"/>
            <a:ext cx="6015258" cy="1477328"/>
          </a:xfrm>
          <a:prstGeom prst="rect">
            <a:avLst/>
          </a:prstGeom>
        </p:spPr>
        <p:txBody>
          <a:bodyPr wrap="square">
            <a:spAutoFit/>
          </a:bodyPr>
          <a:lstStyle/>
          <a:p>
            <a:pPr algn="ctr" defTabSz="685800" fontAlgn="auto">
              <a:spcBef>
                <a:spcPts val="0"/>
              </a:spcBef>
              <a:spcAft>
                <a:spcPts val="0"/>
              </a:spcAft>
              <a:defRPr/>
            </a:pPr>
            <a:endParaRPr lang="it-IT" b="1" dirty="0">
              <a:solidFill>
                <a:srgbClr val="44546A"/>
              </a:solidFill>
              <a:effectLst>
                <a:outerShdw blurRad="38100" dist="38100" dir="2700000" algn="tl">
                  <a:srgbClr val="000000"/>
                </a:outerShdw>
              </a:effectLst>
              <a:latin typeface="Tahoma" pitchFamily="34" charset="0"/>
            </a:endParaRPr>
          </a:p>
          <a:p>
            <a:pPr algn="ctr" defTabSz="685800" fontAlgn="auto">
              <a:spcBef>
                <a:spcPts val="0"/>
              </a:spcBef>
              <a:spcAft>
                <a:spcPts val="0"/>
              </a:spcAft>
              <a:defRPr/>
            </a:pPr>
            <a:r>
              <a:rPr lang="it-IT" b="1" dirty="0">
                <a:solidFill>
                  <a:srgbClr val="44546A"/>
                </a:solidFill>
                <a:effectLst>
                  <a:outerShdw blurRad="38100" dist="38100" dir="2700000" algn="tl">
                    <a:srgbClr val="000000"/>
                  </a:outerShdw>
                </a:effectLst>
                <a:latin typeface="Tahoma" pitchFamily="34" charset="0"/>
              </a:rPr>
              <a:t>LABORATORIO di ZOOLOGIA</a:t>
            </a:r>
            <a:endParaRPr lang="it-IT" dirty="0">
              <a:solidFill>
                <a:srgbClr val="44546A"/>
              </a:solidFill>
              <a:effectLst>
                <a:outerShdw blurRad="38100" dist="38100" dir="2700000" algn="tl">
                  <a:srgbClr val="000000"/>
                </a:outerShdw>
              </a:effectLst>
              <a:latin typeface="Tahoma" pitchFamily="34" charset="0"/>
            </a:endParaRPr>
          </a:p>
          <a:p>
            <a:pPr algn="ctr" defTabSz="685800" fontAlgn="auto">
              <a:spcBef>
                <a:spcPts val="0"/>
              </a:spcBef>
              <a:spcAft>
                <a:spcPts val="0"/>
              </a:spcAft>
              <a:defRPr/>
            </a:pPr>
            <a:endParaRPr lang="it-IT" dirty="0">
              <a:solidFill>
                <a:srgbClr val="44546A"/>
              </a:solidFill>
              <a:effectLst>
                <a:outerShdw blurRad="38100" dist="38100" dir="2700000" algn="tl">
                  <a:srgbClr val="000000"/>
                </a:outerShdw>
              </a:effectLst>
              <a:latin typeface="Tahoma" pitchFamily="34" charset="0"/>
            </a:endParaRPr>
          </a:p>
          <a:p>
            <a:pPr algn="ctr" defTabSz="685800" fontAlgn="auto">
              <a:spcBef>
                <a:spcPts val="0"/>
              </a:spcBef>
              <a:spcAft>
                <a:spcPts val="0"/>
              </a:spcAft>
              <a:defRPr/>
            </a:pPr>
            <a:r>
              <a:rPr lang="it-IT" dirty="0">
                <a:solidFill>
                  <a:srgbClr val="44546A"/>
                </a:solidFill>
                <a:effectLst>
                  <a:outerShdw blurRad="38100" dist="38100" dir="2700000" algn="tl">
                    <a:srgbClr val="000000"/>
                  </a:outerShdw>
                </a:effectLst>
                <a:latin typeface="Tahoma" pitchFamily="34" charset="0"/>
              </a:rPr>
              <a:t>Università degli Studi di Torino</a:t>
            </a:r>
          </a:p>
          <a:p>
            <a:pPr algn="ctr" defTabSz="685800" fontAlgn="auto">
              <a:spcBef>
                <a:spcPts val="0"/>
              </a:spcBef>
              <a:spcAft>
                <a:spcPts val="0"/>
              </a:spcAft>
              <a:defRPr/>
            </a:pPr>
            <a:r>
              <a:rPr lang="it-IT" dirty="0">
                <a:solidFill>
                  <a:srgbClr val="44546A"/>
                </a:solidFill>
                <a:effectLst>
                  <a:outerShdw blurRad="38100" dist="38100" dir="2700000" algn="tl">
                    <a:srgbClr val="000000"/>
                  </a:outerShdw>
                </a:effectLst>
                <a:latin typeface="Tahoma" pitchFamily="34" charset="0"/>
              </a:rPr>
              <a:t>Dipartimento di Scienze della Vita e Biologia dei Sistemi</a:t>
            </a:r>
          </a:p>
        </p:txBody>
      </p:sp>
    </p:spTree>
    <p:extLst>
      <p:ext uri="{BB962C8B-B14F-4D97-AF65-F5344CB8AC3E}">
        <p14:creationId xmlns:p14="http://schemas.microsoft.com/office/powerpoint/2010/main" val="4103078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21187" y="840661"/>
            <a:ext cx="10712138" cy="1800493"/>
          </a:xfrm>
          <a:prstGeom prst="rect">
            <a:avLst/>
          </a:prstGeom>
          <a:noFill/>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0"/>
              </a:spcBef>
              <a:spcAft>
                <a:spcPts val="600"/>
              </a:spcAft>
              <a:buClrTx/>
              <a:buSzTx/>
              <a:buFontTx/>
              <a:buChar char="•"/>
              <a:tabLst/>
              <a:defRPr/>
            </a:pP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Conversione</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delle</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praterie</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seminaturali</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in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monocolture</a:t>
            </a:r>
            <a:endPar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600"/>
              </a:spcAft>
              <a:buClrTx/>
              <a:buSzTx/>
              <a:buFontTx/>
              <a:buChar char="•"/>
              <a:tabLst/>
              <a:defRPr/>
            </a:pP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Conversione</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dei</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prati</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stabili</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in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praterie</a:t>
            </a:r>
            <a:r>
              <a:rPr kumimoji="0" lang="en-US"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US"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temporanee</a:t>
            </a:r>
            <a:endParaRPr kumimoji="0" lang="en-GB"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600"/>
              </a:spcAft>
              <a:buClrTx/>
              <a:buSzTx/>
              <a:buFontTx/>
              <a:buChar char="•"/>
              <a:tabLst/>
              <a:defRPr/>
            </a:pPr>
            <a:r>
              <a:rPr kumimoji="0" lang="en-GB"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Meccanizzazione</a:t>
            </a:r>
            <a:r>
              <a:rPr kumimoji="0" lang="en-GB"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GB"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delle</a:t>
            </a:r>
            <a:r>
              <a:rPr kumimoji="0" lang="en-GB"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GB"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pratiche</a:t>
            </a:r>
            <a:r>
              <a:rPr kumimoji="0" lang="en-GB"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 </a:t>
            </a:r>
            <a:r>
              <a:rPr kumimoji="0" lang="en-GB"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agronomiche</a:t>
            </a:r>
            <a:endParaRPr kumimoji="0" lang="en-GB"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600"/>
              </a:spcAft>
              <a:buClrTx/>
              <a:buSzTx/>
              <a:buFontTx/>
              <a:buChar char="•"/>
              <a:tabLst/>
              <a:defRPr/>
            </a:pPr>
            <a:r>
              <a:rPr kumimoji="0" lang="en-GB" altLang="it-IT" sz="2400" b="0" i="0" u="none" strike="noStrike" kern="1200" cap="none" spc="0" normalizeH="0" baseline="0" noProof="0" dirty="0" err="1">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rPr>
              <a:t>Pesticidi</a:t>
            </a:r>
            <a:endParaRPr kumimoji="0" lang="en-GB" altLang="it-IT" sz="2400" b="0" i="0" u="none" strike="noStrike" kern="1200" cap="none" spc="0" normalizeH="0" baseline="0" noProof="0" dirty="0">
              <a:ln>
                <a:noFill/>
              </a:ln>
              <a:solidFill>
                <a:srgbClr val="765B90"/>
              </a:solidFill>
              <a:effectLst>
                <a:outerShdw blurRad="38100" dist="38100" dir="2700000" algn="tl">
                  <a:srgbClr val="C0C0C0"/>
                </a:outerShdw>
              </a:effectLst>
              <a:uLnTx/>
              <a:uFillTx/>
              <a:latin typeface="Book Antiqua" panose="02040602050305030304" pitchFamily="18" charset="0"/>
              <a:cs typeface="Tahoma" panose="020B0604030504040204" pitchFamily="34" charset="0"/>
            </a:endParaRPr>
          </a:p>
        </p:txBody>
      </p:sp>
      <p:pic>
        <p:nvPicPr>
          <p:cNvPr id="5" name="Picture 9"/>
          <p:cNvPicPr>
            <a:picLocks noChangeAspect="1" noChangeArrowheads="1"/>
          </p:cNvPicPr>
          <p:nvPr/>
        </p:nvPicPr>
        <p:blipFill rotWithShape="1">
          <a:blip r:embed="rId3"/>
          <a:srcRect l="10706" r="10706"/>
          <a:stretch/>
        </p:blipFill>
        <p:spPr bwMode="auto">
          <a:xfrm>
            <a:off x="749301" y="2802323"/>
            <a:ext cx="4356100" cy="3463925"/>
          </a:xfrm>
          <a:prstGeom prst="rect">
            <a:avLst/>
          </a:prstGeom>
          <a:ln>
            <a:solidFill>
              <a:schemeClr val="tx2">
                <a:lumMod val="60000"/>
                <a:lumOff val="40000"/>
              </a:schemeClr>
            </a:solidFill>
          </a:ln>
          <a:effectLst>
            <a:outerShdw blurRad="292100" dist="139700" dir="2700000" algn="tl" rotWithShape="0">
              <a:srgbClr val="333333">
                <a:alpha val="65000"/>
              </a:srgbClr>
            </a:outerShdw>
          </a:effectLst>
        </p:spPr>
      </p:pic>
      <p:pic>
        <p:nvPicPr>
          <p:cNvPr id="6" name="Picture 4" descr="D:\MyWorks\Presentazione dottorato\Immagini - Maculinea alcon\Sherlock.png"/>
          <p:cNvPicPr>
            <a:picLocks noChangeAspect="1" noChangeArrowheads="1"/>
          </p:cNvPicPr>
          <p:nvPr/>
        </p:nvPicPr>
        <p:blipFill>
          <a:blip r:embed="rId4" cstate="print"/>
          <a:srcRect/>
          <a:stretch>
            <a:fillRect/>
          </a:stretch>
        </p:blipFill>
        <p:spPr bwMode="auto">
          <a:xfrm>
            <a:off x="747713" y="2706073"/>
            <a:ext cx="1368207" cy="1368152"/>
          </a:xfrm>
          <a:prstGeom prst="ellipse">
            <a:avLst/>
          </a:prstGeom>
          <a:ln>
            <a:noFill/>
          </a:ln>
          <a:effectLst>
            <a:softEdge rad="112500"/>
          </a:effectLst>
        </p:spPr>
      </p:pic>
      <p:sp>
        <p:nvSpPr>
          <p:cNvPr id="9" name="Rettangolo 8"/>
          <p:cNvSpPr>
            <a:spLocks noChangeArrowheads="1"/>
          </p:cNvSpPr>
          <p:nvPr/>
        </p:nvSpPr>
        <p:spPr bwMode="auto">
          <a:xfrm>
            <a:off x="1524000" y="6434139"/>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1400" b="1" i="0" u="none" strike="noStrike" kern="1200" cap="none" spc="0" normalizeH="0" baseline="0" noProof="0">
                <a:ln>
                  <a:noFill/>
                </a:ln>
                <a:solidFill>
                  <a:srgbClr val="765B90"/>
                </a:solidFill>
                <a:effectLst/>
                <a:uLnTx/>
                <a:uFillTx/>
                <a:latin typeface="Book Antiqua" panose="02040602050305030304" pitchFamily="18" charset="0"/>
                <a:ea typeface="+mn-ea"/>
                <a:cs typeface="Tahoma" panose="020B0604030504040204" pitchFamily="34" charset="0"/>
              </a:rPr>
              <a:t>Bonelli  et al. (2011) Population  extinctions in the Italian diurnal lepidoptera. </a:t>
            </a:r>
            <a:r>
              <a:rPr kumimoji="0" lang="it-IT" altLang="it-IT" sz="1400" b="1" i="1" u="none" strike="noStrike" kern="1200" cap="none" spc="0" normalizeH="0" baseline="0" noProof="0">
                <a:ln>
                  <a:noFill/>
                </a:ln>
                <a:solidFill>
                  <a:srgbClr val="765B90"/>
                </a:solidFill>
                <a:effectLst/>
                <a:uLnTx/>
                <a:uFillTx/>
                <a:latin typeface="Book Antiqua" panose="02040602050305030304" pitchFamily="18" charset="0"/>
                <a:ea typeface="+mn-ea"/>
                <a:cs typeface="Tahoma" panose="020B0604030504040204" pitchFamily="34" charset="0"/>
              </a:rPr>
              <a:t>J Insect Conserv </a:t>
            </a:r>
            <a:r>
              <a:rPr kumimoji="0" lang="it-IT" altLang="it-IT" sz="1400" b="1" i="0" u="none" strike="noStrike" kern="1200" cap="none" spc="0" normalizeH="0" baseline="0" noProof="0">
                <a:ln>
                  <a:noFill/>
                </a:ln>
                <a:solidFill>
                  <a:srgbClr val="765B90"/>
                </a:solidFill>
                <a:effectLst/>
                <a:uLnTx/>
                <a:uFillTx/>
                <a:latin typeface="Book Antiqua" panose="02040602050305030304" pitchFamily="18" charset="0"/>
                <a:ea typeface="+mn-ea"/>
                <a:cs typeface="Tahoma" panose="020B0604030504040204" pitchFamily="34" charset="0"/>
              </a:rPr>
              <a:t>15: 879-890</a:t>
            </a:r>
          </a:p>
        </p:txBody>
      </p:sp>
      <p:pic>
        <p:nvPicPr>
          <p:cNvPr id="10" name="Immagine 9"/>
          <p:cNvPicPr/>
          <p:nvPr/>
        </p:nvPicPr>
        <p:blipFill>
          <a:blip r:embed="rId5"/>
          <a:srcRect/>
          <a:stretch>
            <a:fillRect/>
          </a:stretch>
        </p:blipFill>
        <p:spPr bwMode="auto">
          <a:xfrm>
            <a:off x="6219825" y="2743200"/>
            <a:ext cx="4383088" cy="3462338"/>
          </a:xfrm>
          <a:prstGeom prst="rect">
            <a:avLst/>
          </a:prstGeom>
          <a:ln>
            <a:solidFill>
              <a:schemeClr val="tx2">
                <a:lumMod val="60000"/>
                <a:lumOff val="40000"/>
              </a:schemeClr>
            </a:solidFill>
          </a:ln>
          <a:effectLst>
            <a:outerShdw blurRad="292100" dist="139700" dir="2700000" algn="tl" rotWithShape="0">
              <a:srgbClr val="333333">
                <a:alpha val="65000"/>
              </a:srgbClr>
            </a:outerShdw>
          </a:effectLst>
        </p:spPr>
      </p:pic>
      <p:sp>
        <p:nvSpPr>
          <p:cNvPr id="12" name="Rettangolo 11"/>
          <p:cNvSpPr/>
          <p:nvPr/>
        </p:nvSpPr>
        <p:spPr>
          <a:xfrm>
            <a:off x="4059808" y="2167931"/>
            <a:ext cx="3133165"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w="11430"/>
                <a:solidFill>
                  <a:srgbClr val="C00000"/>
                </a:solidFill>
                <a:effectLst>
                  <a:outerShdw blurRad="50800" dist="39000" dir="5460000" algn="tl">
                    <a:srgbClr val="000000">
                      <a:alpha val="38000"/>
                    </a:srgbClr>
                  </a:outerShdw>
                </a:effectLst>
                <a:uLnTx/>
                <a:uFillTx/>
                <a:latin typeface="Calibri" panose="020F0502020204030204"/>
                <a:ea typeface="+mn-ea"/>
                <a:cs typeface="+mn-cs"/>
              </a:rPr>
              <a:t>Perdita di habitat</a:t>
            </a:r>
          </a:p>
        </p:txBody>
      </p:sp>
      <p:pic>
        <p:nvPicPr>
          <p:cNvPr id="14" name="Immagine 13" descr="Helle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41575" y="3094422"/>
            <a:ext cx="2144713" cy="14398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Immagine 14" descr="HelleMEx.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3092835"/>
            <a:ext cx="2146300" cy="1441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Immagine 15" descr="Helle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08913" y="3441701"/>
            <a:ext cx="2144712" cy="14398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Immagine 16" descr="HelleMEx.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08913" y="3441700"/>
            <a:ext cx="2146300" cy="14414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 name="Rectangle 1"/>
          <p:cNvSpPr>
            <a:spLocks noChangeArrowheads="1"/>
          </p:cNvSpPr>
          <p:nvPr/>
        </p:nvSpPr>
        <p:spPr bwMode="auto">
          <a:xfrm>
            <a:off x="0" y="105489"/>
            <a:ext cx="2423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a:t>
            </a:r>
            <a:r>
              <a:rPr kumimoji="0" lang="it-IT" alt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Titolo 1"/>
          <p:cNvSpPr txBox="1">
            <a:spLocks/>
          </p:cNvSpPr>
          <p:nvPr/>
        </p:nvSpPr>
        <p:spPr>
          <a:xfrm>
            <a:off x="652081" y="169317"/>
            <a:ext cx="10887837" cy="606425"/>
          </a:xfrm>
          <a:prstGeom prst="rect">
            <a:avLst/>
          </a:prstGeom>
          <a:noFill/>
          <a:ln>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2800" b="1" dirty="0" err="1">
                <a:solidFill>
                  <a:srgbClr val="490092"/>
                </a:solidFill>
                <a:latin typeface="Book Antiqua" panose="02040602050305030304" pitchFamily="18" charset="0"/>
                <a:ea typeface="+mn-ea"/>
                <a:cs typeface="Calibri" panose="020F0502020204030204" pitchFamily="34" charset="0"/>
              </a:rPr>
              <a:t>L’agricoltura</a:t>
            </a:r>
            <a:r>
              <a:rPr lang="en-US" sz="2800" b="1" dirty="0">
                <a:solidFill>
                  <a:srgbClr val="490092"/>
                </a:solidFill>
                <a:latin typeface="Book Antiqua" panose="02040602050305030304" pitchFamily="18" charset="0"/>
                <a:ea typeface="+mn-ea"/>
                <a:cs typeface="Calibri" panose="020F0502020204030204" pitchFamily="34" charset="0"/>
              </a:rPr>
              <a:t> è la </a:t>
            </a:r>
            <a:r>
              <a:rPr lang="en-US" sz="2800" b="1" dirty="0" err="1">
                <a:solidFill>
                  <a:srgbClr val="490092"/>
                </a:solidFill>
                <a:latin typeface="Book Antiqua" panose="02040602050305030304" pitchFamily="18" charset="0"/>
                <a:ea typeface="+mn-ea"/>
                <a:cs typeface="Calibri" panose="020F0502020204030204" pitchFamily="34" charset="0"/>
              </a:rPr>
              <a:t>maggior</a:t>
            </a:r>
            <a:r>
              <a:rPr lang="en-US" sz="2800" b="1" dirty="0">
                <a:solidFill>
                  <a:srgbClr val="490092"/>
                </a:solidFill>
                <a:latin typeface="Book Antiqua" panose="02040602050305030304" pitchFamily="18" charset="0"/>
                <a:ea typeface="+mn-ea"/>
                <a:cs typeface="Calibri" panose="020F0502020204030204" pitchFamily="34" charset="0"/>
              </a:rPr>
              <a:t> causa di </a:t>
            </a:r>
            <a:r>
              <a:rPr lang="en-US" sz="2800" b="1" dirty="0" err="1">
                <a:solidFill>
                  <a:srgbClr val="490092"/>
                </a:solidFill>
                <a:latin typeface="Book Antiqua" panose="02040602050305030304" pitchFamily="18" charset="0"/>
                <a:ea typeface="+mn-ea"/>
                <a:cs typeface="Calibri" panose="020F0502020204030204" pitchFamily="34" charset="0"/>
              </a:rPr>
              <a:t>perdita</a:t>
            </a:r>
            <a:r>
              <a:rPr lang="en-US" sz="2800" b="1" dirty="0">
                <a:solidFill>
                  <a:srgbClr val="490092"/>
                </a:solidFill>
                <a:latin typeface="Book Antiqua" panose="02040602050305030304" pitchFamily="18" charset="0"/>
                <a:ea typeface="+mn-ea"/>
                <a:cs typeface="Calibri" panose="020F0502020204030204" pitchFamily="34" charset="0"/>
              </a:rPr>
              <a:t> di </a:t>
            </a:r>
            <a:r>
              <a:rPr lang="en-US" sz="2800" b="1" dirty="0" err="1">
                <a:solidFill>
                  <a:srgbClr val="490092"/>
                </a:solidFill>
                <a:latin typeface="Book Antiqua" panose="02040602050305030304" pitchFamily="18" charset="0"/>
                <a:ea typeface="+mn-ea"/>
                <a:cs typeface="Calibri" panose="020F0502020204030204" pitchFamily="34" charset="0"/>
              </a:rPr>
              <a:t>biodiversità</a:t>
            </a:r>
            <a:endParaRPr lang="it-IT" sz="2800" b="1" dirty="0">
              <a:solidFill>
                <a:srgbClr val="490092"/>
              </a:solidFill>
              <a:latin typeface="Book Antiqua" panose="02040602050305030304" pitchFamily="18" charset="0"/>
              <a:ea typeface="+mn-ea"/>
              <a:cs typeface="Calibri" panose="020F0502020204030204" pitchFamily="34" charset="0"/>
            </a:endParaRPr>
          </a:p>
        </p:txBody>
      </p:sp>
      <p:sp>
        <p:nvSpPr>
          <p:cNvPr id="23" name="Rettangolo 22">
            <a:extLst>
              <a:ext uri="{FF2B5EF4-FFF2-40B4-BE49-F238E27FC236}">
                <a16:creationId xmlns:a16="http://schemas.microsoft.com/office/drawing/2014/main" id="{19062C37-F847-C742-A559-AD54919B9476}"/>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18" name="Immagine 17">
            <a:extLst>
              <a:ext uri="{FF2B5EF4-FFF2-40B4-BE49-F238E27FC236}">
                <a16:creationId xmlns:a16="http://schemas.microsoft.com/office/drawing/2014/main" id="{1CE224DF-C650-432D-B870-D277EAD42248}"/>
              </a:ext>
            </a:extLst>
          </p:cNvPr>
          <p:cNvPicPr>
            <a:picLocks noChangeAspect="1"/>
          </p:cNvPicPr>
          <p:nvPr/>
        </p:nvPicPr>
        <p:blipFill>
          <a:blip r:embed="rId8" cstate="print"/>
          <a:stretch>
            <a:fillRect/>
          </a:stretch>
        </p:blipFill>
        <p:spPr>
          <a:xfrm>
            <a:off x="10131753" y="791665"/>
            <a:ext cx="1845640" cy="2547083"/>
          </a:xfrm>
          <a:prstGeom prst="rect">
            <a:avLst/>
          </a:prstGeom>
        </p:spPr>
      </p:pic>
    </p:spTree>
    <p:extLst>
      <p:ext uri="{BB962C8B-B14F-4D97-AF65-F5344CB8AC3E}">
        <p14:creationId xmlns:p14="http://schemas.microsoft.com/office/powerpoint/2010/main" val="170700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3000"/>
                                        <p:tgtEl>
                                          <p:spTgt spid="15"/>
                                        </p:tgtEl>
                                      </p:cBhvr>
                                    </p:animEffect>
                                  </p:childTnLst>
                                </p:cTn>
                              </p:par>
                              <p:par>
                                <p:cTn id="35" presetID="10" presetClass="entr" presetSubtype="0" fill="hold" nodeType="withEffect">
                                  <p:stCondLst>
                                    <p:cond delay="10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3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9D7FCB70-6F07-4444-8C5A-619CF3CD709A}"/>
              </a:ext>
            </a:extLst>
          </p:cNvPr>
          <p:cNvPicPr>
            <a:picLocks noChangeAspect="1"/>
          </p:cNvPicPr>
          <p:nvPr/>
        </p:nvPicPr>
        <p:blipFill>
          <a:blip r:embed="rId3">
            <a:alphaModFix amt="70000"/>
            <a:duotone>
              <a:schemeClr val="accent3">
                <a:shade val="45000"/>
                <a:satMod val="135000"/>
              </a:schemeClr>
              <a:prstClr val="white"/>
            </a:duotone>
          </a:blip>
          <a:stretch>
            <a:fillRect/>
          </a:stretch>
        </p:blipFill>
        <p:spPr>
          <a:xfrm rot="20270154">
            <a:off x="8575485" y="5293641"/>
            <a:ext cx="332826" cy="240509"/>
          </a:xfrm>
          <a:prstGeom prst="rect">
            <a:avLst/>
          </a:prstGeom>
        </p:spPr>
      </p:pic>
      <p:pic>
        <p:nvPicPr>
          <p:cNvPr id="22" name="Immagine 21">
            <a:extLst>
              <a:ext uri="{FF2B5EF4-FFF2-40B4-BE49-F238E27FC236}">
                <a16:creationId xmlns:a16="http://schemas.microsoft.com/office/drawing/2014/main" id="{8978F89F-EFC1-4DE0-80BE-393B53A1B350}"/>
              </a:ext>
            </a:extLst>
          </p:cNvPr>
          <p:cNvPicPr>
            <a:picLocks noChangeAspect="1"/>
          </p:cNvPicPr>
          <p:nvPr/>
        </p:nvPicPr>
        <p:blipFill>
          <a:blip r:embed="rId4"/>
          <a:stretch>
            <a:fillRect/>
          </a:stretch>
        </p:blipFill>
        <p:spPr>
          <a:xfrm>
            <a:off x="145556" y="746112"/>
            <a:ext cx="6882150" cy="3341745"/>
          </a:xfrm>
          <a:prstGeom prst="rect">
            <a:avLst/>
          </a:prstGeom>
        </p:spPr>
      </p:pic>
      <p:sp>
        <p:nvSpPr>
          <p:cNvPr id="4" name="Rettangolo 3">
            <a:extLst>
              <a:ext uri="{FF2B5EF4-FFF2-40B4-BE49-F238E27FC236}">
                <a16:creationId xmlns:a16="http://schemas.microsoft.com/office/drawing/2014/main" id="{1397DF92-F80B-44AC-A644-E50304F5ECE3}"/>
              </a:ext>
            </a:extLst>
          </p:cNvPr>
          <p:cNvSpPr/>
          <p:nvPr/>
        </p:nvSpPr>
        <p:spPr>
          <a:xfrm>
            <a:off x="8077898" y="1033111"/>
            <a:ext cx="3109684" cy="1631216"/>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path path="circle">
              <a:fillToRect l="100000" t="100000"/>
            </a:path>
            <a:tileRect r="-100000" b="-100000"/>
          </a:gradFill>
          <a:ln>
            <a:noFill/>
          </a:ln>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Gli</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agroecosistemi</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coprono</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circa 1/4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della</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superficie</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terrestre</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del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nostro</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a:t>
            </a:r>
            <a:r>
              <a:rPr lang="en-US" sz="2000" dirty="0" err="1">
                <a:ln w="0"/>
                <a:solidFill>
                  <a:schemeClr val="bg1"/>
                </a:solidFill>
                <a:effectLst>
                  <a:outerShdw blurRad="38100" dist="19050" dir="2700000" algn="tl" rotWithShape="0">
                    <a:schemeClr val="dk1">
                      <a:alpha val="40000"/>
                    </a:schemeClr>
                  </a:outerShdw>
                </a:effectLst>
                <a:latin typeface="Abadi" panose="020B0604020104020204" pitchFamily="34" charset="0"/>
              </a:rPr>
              <a:t>Pianeta</a:t>
            </a:r>
            <a:r>
              <a:rPr lang="en-US" sz="2000" dirty="0">
                <a:ln w="0"/>
                <a:solidFill>
                  <a:schemeClr val="bg1"/>
                </a:solidFill>
                <a:effectLst>
                  <a:outerShdw blurRad="38100" dist="19050" dir="2700000" algn="tl" rotWithShape="0">
                    <a:schemeClr val="dk1">
                      <a:alpha val="40000"/>
                    </a:schemeClr>
                  </a:outerShdw>
                </a:effectLst>
                <a:latin typeface="Abadi" panose="020B0604020104020204" pitchFamily="34" charset="0"/>
              </a:rPr>
              <a:t> (MEA, 2005).</a:t>
            </a:r>
          </a:p>
        </p:txBody>
      </p:sp>
      <p:sp>
        <p:nvSpPr>
          <p:cNvPr id="3" name="Rettangolo 2">
            <a:extLst>
              <a:ext uri="{FF2B5EF4-FFF2-40B4-BE49-F238E27FC236}">
                <a16:creationId xmlns:a16="http://schemas.microsoft.com/office/drawing/2014/main" id="{FAB860EA-1C34-4E2A-BC3E-5D96E6B2ACCD}"/>
              </a:ext>
            </a:extLst>
          </p:cNvPr>
          <p:cNvSpPr/>
          <p:nvPr/>
        </p:nvSpPr>
        <p:spPr>
          <a:xfrm>
            <a:off x="3203945" y="2743802"/>
            <a:ext cx="148857" cy="155199"/>
          </a:xfrm>
          <a:prstGeom prst="rect">
            <a:avLst/>
          </a:prstGeom>
          <a:solidFill>
            <a:srgbClr val="885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Immagine 5">
            <a:extLst>
              <a:ext uri="{FF2B5EF4-FFF2-40B4-BE49-F238E27FC236}">
                <a16:creationId xmlns:a16="http://schemas.microsoft.com/office/drawing/2014/main" id="{A4B401C5-8230-4BF8-B666-64360739C98E}"/>
              </a:ext>
            </a:extLst>
          </p:cNvPr>
          <p:cNvPicPr>
            <a:picLocks noChangeAspect="1"/>
          </p:cNvPicPr>
          <p:nvPr/>
        </p:nvPicPr>
        <p:blipFill>
          <a:blip r:embed="rId5">
            <a:alphaModFix amt="85000"/>
          </a:blip>
          <a:stretch>
            <a:fillRect/>
          </a:stretch>
        </p:blipFill>
        <p:spPr>
          <a:xfrm>
            <a:off x="273123" y="3547678"/>
            <a:ext cx="3628282" cy="2722380"/>
          </a:xfrm>
          <a:prstGeom prst="rect">
            <a:avLst/>
          </a:prstGeom>
          <a:ln>
            <a:noFill/>
          </a:ln>
          <a:effectLst>
            <a:softEdge rad="112500"/>
          </a:effectLst>
        </p:spPr>
      </p:pic>
      <p:sp>
        <p:nvSpPr>
          <p:cNvPr id="26" name="Rettangolo 25">
            <a:extLst>
              <a:ext uri="{FF2B5EF4-FFF2-40B4-BE49-F238E27FC236}">
                <a16:creationId xmlns:a16="http://schemas.microsoft.com/office/drawing/2014/main" id="{DD57950F-E6FB-470D-A9E1-BD156FD6E539}"/>
              </a:ext>
            </a:extLst>
          </p:cNvPr>
          <p:cNvSpPr/>
          <p:nvPr/>
        </p:nvSpPr>
        <p:spPr>
          <a:xfrm>
            <a:off x="546412" y="3327811"/>
            <a:ext cx="3273552" cy="1569660"/>
          </a:xfrm>
          <a:prstGeom prst="rect">
            <a:avLst/>
          </a:prstGeom>
        </p:spPr>
        <p:txBody>
          <a:bodyPr wrap="square">
            <a:spAutoFit/>
          </a:bodyPr>
          <a:lstStyle/>
          <a:p>
            <a:pPr algn="r"/>
            <a:endParaRPr lang="en-US" sz="1600" dirty="0">
              <a:effectLst>
                <a:outerShdw blurRad="38100" dist="38100" dir="2700000" algn="tl">
                  <a:srgbClr val="000000">
                    <a:alpha val="43137"/>
                  </a:srgbClr>
                </a:outerShdw>
              </a:effectLst>
              <a:latin typeface="Abadi" panose="020B0604020104020204" pitchFamily="34" charset="0"/>
            </a:endParaRPr>
          </a:p>
          <a:p>
            <a:pPr algn="r"/>
            <a:endParaRPr lang="en-US" sz="1600" dirty="0">
              <a:effectLst>
                <a:outerShdw blurRad="38100" dist="38100" dir="2700000" algn="tl">
                  <a:srgbClr val="000000">
                    <a:alpha val="43137"/>
                  </a:srgbClr>
                </a:outerShdw>
              </a:effectLst>
              <a:latin typeface="Abadi" panose="020B0604020104020204" pitchFamily="34" charset="0"/>
            </a:endParaRPr>
          </a:p>
          <a:p>
            <a:pPr algn="just"/>
            <a:r>
              <a:rPr lang="en-US" sz="1600" dirty="0">
                <a:effectLst>
                  <a:outerShdw blurRad="38100" dist="38100" dir="2700000" algn="tl">
                    <a:srgbClr val="000000">
                      <a:alpha val="43137"/>
                    </a:srgbClr>
                  </a:outerShdw>
                </a:effectLst>
                <a:latin typeface="Abadi" panose="020B0604020104020204" pitchFamily="34" charset="0"/>
              </a:rPr>
              <a:t>2/3 </a:t>
            </a:r>
            <a:r>
              <a:rPr lang="en-US" sz="1600" dirty="0" err="1">
                <a:effectLst>
                  <a:outerShdw blurRad="38100" dist="38100" dir="2700000" algn="tl">
                    <a:srgbClr val="000000">
                      <a:alpha val="43137"/>
                    </a:srgbClr>
                  </a:outerShdw>
                </a:effectLst>
                <a:latin typeface="Abadi" panose="020B0604020104020204" pitchFamily="34" charset="0"/>
              </a:rPr>
              <a:t>delle</a:t>
            </a:r>
            <a:r>
              <a:rPr lang="en-US" sz="1600" dirty="0">
                <a:effectLst>
                  <a:outerShdw blurRad="38100" dist="38100" dir="2700000" algn="tl">
                    <a:srgbClr val="000000">
                      <a:alpha val="43137"/>
                    </a:srgbClr>
                  </a:outerShdw>
                </a:effectLst>
                <a:latin typeface="Abadi" panose="020B0604020104020204" pitchFamily="34" charset="0"/>
              </a:rPr>
              <a:t> farfalle </a:t>
            </a:r>
            <a:r>
              <a:rPr lang="en-US" sz="1600" dirty="0" err="1">
                <a:effectLst>
                  <a:outerShdw blurRad="38100" dist="38100" dir="2700000" algn="tl">
                    <a:srgbClr val="000000">
                      <a:alpha val="43137"/>
                    </a:srgbClr>
                  </a:outerShdw>
                </a:effectLst>
                <a:latin typeface="Abadi" panose="020B0604020104020204" pitchFamily="34" charset="0"/>
              </a:rPr>
              <a:t>Europee</a:t>
            </a:r>
            <a:r>
              <a:rPr lang="en-US" sz="1600" dirty="0">
                <a:effectLst>
                  <a:outerShdw blurRad="38100" dist="38100" dir="2700000" algn="tl">
                    <a:srgbClr val="000000">
                      <a:alpha val="43137"/>
                    </a:srgbClr>
                  </a:outerShdw>
                </a:effectLst>
                <a:latin typeface="Abadi" panose="020B0604020104020204" pitchFamily="34" charset="0"/>
              </a:rPr>
              <a:t> </a:t>
            </a:r>
            <a:r>
              <a:rPr lang="en-US" sz="1600" dirty="0" err="1">
                <a:effectLst>
                  <a:outerShdw blurRad="38100" dist="38100" dir="2700000" algn="tl">
                    <a:srgbClr val="000000">
                      <a:alpha val="43137"/>
                    </a:srgbClr>
                  </a:outerShdw>
                </a:effectLst>
                <a:latin typeface="Abadi" panose="020B0604020104020204" pitchFamily="34" charset="0"/>
              </a:rPr>
              <a:t>sono</a:t>
            </a:r>
            <a:r>
              <a:rPr lang="en-US" sz="1600" dirty="0">
                <a:effectLst>
                  <a:outerShdw blurRad="38100" dist="38100" dir="2700000" algn="tl">
                    <a:srgbClr val="000000">
                      <a:alpha val="43137"/>
                    </a:srgbClr>
                  </a:outerShdw>
                </a:effectLst>
                <a:latin typeface="Abadi" panose="020B0604020104020204" pitchFamily="34" charset="0"/>
              </a:rPr>
              <a:t> </a:t>
            </a:r>
            <a:r>
              <a:rPr lang="en-US" sz="1600" dirty="0" err="1">
                <a:effectLst>
                  <a:outerShdw blurRad="38100" dist="38100" dir="2700000" algn="tl">
                    <a:srgbClr val="000000">
                      <a:alpha val="43137"/>
                    </a:srgbClr>
                  </a:outerShdw>
                </a:effectLst>
                <a:latin typeface="Abadi" panose="020B0604020104020204" pitchFamily="34" charset="0"/>
              </a:rPr>
              <a:t>legati</a:t>
            </a:r>
            <a:r>
              <a:rPr lang="en-US" sz="1600" dirty="0">
                <a:effectLst>
                  <a:outerShdw blurRad="38100" dist="38100" dir="2700000" algn="tl">
                    <a:srgbClr val="000000">
                      <a:alpha val="43137"/>
                    </a:srgbClr>
                  </a:outerShdw>
                </a:effectLst>
                <a:latin typeface="Abadi" panose="020B0604020104020204" pitchFamily="34" charset="0"/>
              </a:rPr>
              <a:t> </a:t>
            </a:r>
            <a:r>
              <a:rPr lang="en-US" sz="1600" dirty="0" err="1">
                <a:effectLst>
                  <a:outerShdw blurRad="38100" dist="38100" dir="2700000" algn="tl">
                    <a:srgbClr val="000000">
                      <a:alpha val="43137"/>
                    </a:srgbClr>
                  </a:outerShdw>
                </a:effectLst>
                <a:latin typeface="Abadi" panose="020B0604020104020204" pitchFamily="34" charset="0"/>
              </a:rPr>
              <a:t>alle</a:t>
            </a:r>
            <a:r>
              <a:rPr lang="en-US" sz="1600" dirty="0">
                <a:effectLst>
                  <a:outerShdw blurRad="38100" dist="38100" dir="2700000" algn="tl">
                    <a:srgbClr val="000000">
                      <a:alpha val="43137"/>
                    </a:srgbClr>
                  </a:outerShdw>
                </a:effectLst>
                <a:latin typeface="Abadi" panose="020B0604020104020204" pitchFamily="34" charset="0"/>
              </a:rPr>
              <a:t> </a:t>
            </a:r>
            <a:r>
              <a:rPr lang="en-US" sz="1600" dirty="0" err="1">
                <a:effectLst>
                  <a:outerShdw blurRad="38100" dist="38100" dir="2700000" algn="tl">
                    <a:srgbClr val="000000">
                      <a:alpha val="43137"/>
                    </a:srgbClr>
                  </a:outerShdw>
                </a:effectLst>
                <a:latin typeface="Abadi" panose="020B0604020104020204" pitchFamily="34" charset="0"/>
              </a:rPr>
              <a:t>praterie</a:t>
            </a:r>
            <a:r>
              <a:rPr lang="en-US" sz="1600" dirty="0">
                <a:effectLst>
                  <a:outerShdw blurRad="38100" dist="38100" dir="2700000" algn="tl">
                    <a:srgbClr val="000000">
                      <a:alpha val="43137"/>
                    </a:srgbClr>
                  </a:outerShdw>
                </a:effectLst>
                <a:latin typeface="Abadi" panose="020B0604020104020204" pitchFamily="34" charset="0"/>
              </a:rPr>
              <a:t> seminaturale. (</a:t>
            </a:r>
            <a:r>
              <a:rPr lang="en-US" sz="1600" dirty="0" err="1">
                <a:effectLst>
                  <a:outerShdw blurRad="38100" dist="38100" dir="2700000" algn="tl">
                    <a:srgbClr val="000000">
                      <a:alpha val="43137"/>
                    </a:srgbClr>
                  </a:outerShdw>
                </a:effectLst>
                <a:latin typeface="Abadi" panose="020B0604020104020204" pitchFamily="34" charset="0"/>
              </a:rPr>
              <a:t>WallisDeVries</a:t>
            </a:r>
            <a:r>
              <a:rPr lang="en-US" sz="1600" dirty="0">
                <a:effectLst>
                  <a:outerShdw blurRad="38100" dist="38100" dir="2700000" algn="tl">
                    <a:srgbClr val="000000">
                      <a:alpha val="43137"/>
                    </a:srgbClr>
                  </a:outerShdw>
                </a:effectLst>
                <a:latin typeface="Abadi" panose="020B0604020104020204" pitchFamily="34" charset="0"/>
              </a:rPr>
              <a:t> &amp; van </a:t>
            </a:r>
            <a:r>
              <a:rPr lang="en-US" sz="1600" dirty="0" err="1">
                <a:effectLst>
                  <a:outerShdw blurRad="38100" dist="38100" dir="2700000" algn="tl">
                    <a:srgbClr val="000000">
                      <a:alpha val="43137"/>
                    </a:srgbClr>
                  </a:outerShdw>
                </a:effectLst>
                <a:latin typeface="Abadi" panose="020B0604020104020204" pitchFamily="34" charset="0"/>
              </a:rPr>
              <a:t>Swaay</a:t>
            </a:r>
            <a:r>
              <a:rPr lang="en-US" sz="1600" dirty="0">
                <a:effectLst>
                  <a:outerShdw blurRad="38100" dist="38100" dir="2700000" algn="tl">
                    <a:srgbClr val="000000">
                      <a:alpha val="43137"/>
                    </a:srgbClr>
                  </a:outerShdw>
                </a:effectLst>
                <a:latin typeface="Abadi" panose="020B0604020104020204" pitchFamily="34" charset="0"/>
              </a:rPr>
              <a:t>, 2009).</a:t>
            </a:r>
          </a:p>
        </p:txBody>
      </p:sp>
      <p:pic>
        <p:nvPicPr>
          <p:cNvPr id="9" name="Immagine 8">
            <a:extLst>
              <a:ext uri="{FF2B5EF4-FFF2-40B4-BE49-F238E27FC236}">
                <a16:creationId xmlns:a16="http://schemas.microsoft.com/office/drawing/2014/main" id="{F110827E-9E72-497B-940D-8010AE609228}"/>
              </a:ext>
            </a:extLst>
          </p:cNvPr>
          <p:cNvPicPr>
            <a:picLocks noChangeAspect="1"/>
          </p:cNvPicPr>
          <p:nvPr/>
        </p:nvPicPr>
        <p:blipFill>
          <a:blip r:embed="rId6">
            <a:alphaModFix amt="85000"/>
          </a:blip>
          <a:stretch>
            <a:fillRect/>
          </a:stretch>
        </p:blipFill>
        <p:spPr>
          <a:xfrm>
            <a:off x="9376680" y="2476566"/>
            <a:ext cx="2542197" cy="2835850"/>
          </a:xfrm>
          <a:prstGeom prst="rect">
            <a:avLst/>
          </a:prstGeom>
          <a:ln>
            <a:noFill/>
          </a:ln>
          <a:effectLst>
            <a:softEdge rad="112500"/>
          </a:effectLst>
        </p:spPr>
      </p:pic>
      <p:pic>
        <p:nvPicPr>
          <p:cNvPr id="7" name="Immagine 6">
            <a:extLst>
              <a:ext uri="{FF2B5EF4-FFF2-40B4-BE49-F238E27FC236}">
                <a16:creationId xmlns:a16="http://schemas.microsoft.com/office/drawing/2014/main" id="{CD5CF2C7-2F61-421F-94B7-63C370148BE6}"/>
              </a:ext>
            </a:extLst>
          </p:cNvPr>
          <p:cNvPicPr>
            <a:picLocks noChangeAspect="1"/>
          </p:cNvPicPr>
          <p:nvPr/>
        </p:nvPicPr>
        <p:blipFill>
          <a:blip r:embed="rId7">
            <a:alphaModFix amt="85000"/>
          </a:blip>
          <a:stretch>
            <a:fillRect/>
          </a:stretch>
        </p:blipFill>
        <p:spPr>
          <a:xfrm>
            <a:off x="6692765" y="2530020"/>
            <a:ext cx="3699298" cy="2460034"/>
          </a:xfrm>
          <a:prstGeom prst="rect">
            <a:avLst/>
          </a:prstGeom>
          <a:ln>
            <a:noFill/>
          </a:ln>
          <a:effectLst>
            <a:softEdge rad="112500"/>
          </a:effectLst>
        </p:spPr>
      </p:pic>
      <p:sp>
        <p:nvSpPr>
          <p:cNvPr id="10" name="Rettangolo 9">
            <a:extLst>
              <a:ext uri="{FF2B5EF4-FFF2-40B4-BE49-F238E27FC236}">
                <a16:creationId xmlns:a16="http://schemas.microsoft.com/office/drawing/2014/main" id="{006E5C4A-F3A6-4F0B-ABA4-95C81A3625FB}"/>
              </a:ext>
            </a:extLst>
          </p:cNvPr>
          <p:cNvSpPr/>
          <p:nvPr/>
        </p:nvSpPr>
        <p:spPr>
          <a:xfrm>
            <a:off x="3946434" y="4144002"/>
            <a:ext cx="2887437" cy="1323439"/>
          </a:xfrm>
          <a:prstGeom prst="rect">
            <a:avLst/>
          </a:prstGeom>
        </p:spPr>
        <p:txBody>
          <a:bodyPr wrap="square">
            <a:spAutoFit/>
          </a:bodyPr>
          <a:lstStyle/>
          <a:p>
            <a:pPr algn="r"/>
            <a:r>
              <a:rPr lang="it-IT" sz="1600" dirty="0">
                <a:effectLst>
                  <a:outerShdw blurRad="38100" dist="38100" dir="2700000" algn="tl">
                    <a:srgbClr val="000000">
                      <a:alpha val="43137"/>
                    </a:srgbClr>
                  </a:outerShdw>
                </a:effectLst>
                <a:latin typeface="Abadi" panose="020B0604020104020204" pitchFamily="34" charset="0"/>
              </a:rPr>
              <a:t> Le aree agricole  possono essere siti di foraggiamento, riproduzione e svernamento per molti uccelli </a:t>
            </a:r>
          </a:p>
          <a:p>
            <a:pPr algn="r"/>
            <a:r>
              <a:rPr lang="it-IT" sz="1600" dirty="0">
                <a:effectLst>
                  <a:outerShdw blurRad="38100" dist="38100" dir="2700000" algn="tl">
                    <a:srgbClr val="000000">
                      <a:alpha val="43137"/>
                    </a:srgbClr>
                  </a:outerShdw>
                </a:effectLst>
                <a:latin typeface="Abadi" panose="020B0604020104020204" pitchFamily="34" charset="0"/>
              </a:rPr>
              <a:t>(</a:t>
            </a:r>
            <a:r>
              <a:rPr lang="it-IT" sz="1600" dirty="0" err="1">
                <a:effectLst>
                  <a:outerShdw blurRad="38100" dist="38100" dir="2700000" algn="tl">
                    <a:srgbClr val="000000">
                      <a:alpha val="43137"/>
                    </a:srgbClr>
                  </a:outerShdw>
                </a:effectLst>
                <a:latin typeface="Abadi" panose="020B0604020104020204" pitchFamily="34" charset="0"/>
              </a:rPr>
              <a:t>Holland</a:t>
            </a:r>
            <a:r>
              <a:rPr lang="it-IT" sz="1600" dirty="0">
                <a:effectLst>
                  <a:outerShdw blurRad="38100" dist="38100" dir="2700000" algn="tl">
                    <a:srgbClr val="000000">
                      <a:alpha val="43137"/>
                    </a:srgbClr>
                  </a:outerShdw>
                </a:effectLst>
                <a:latin typeface="Abadi" panose="020B0604020104020204" pitchFamily="34" charset="0"/>
              </a:rPr>
              <a:t> </a:t>
            </a:r>
            <a:r>
              <a:rPr lang="it-IT" sz="1600" i="1" dirty="0">
                <a:effectLst>
                  <a:outerShdw blurRad="38100" dist="38100" dir="2700000" algn="tl">
                    <a:srgbClr val="000000">
                      <a:alpha val="43137"/>
                    </a:srgbClr>
                  </a:outerShdw>
                </a:effectLst>
                <a:latin typeface="Abadi" panose="020B0604020104020204" pitchFamily="34" charset="0"/>
              </a:rPr>
              <a:t>et al., </a:t>
            </a:r>
            <a:r>
              <a:rPr lang="it-IT" sz="1600" dirty="0">
                <a:effectLst>
                  <a:outerShdw blurRad="38100" dist="38100" dir="2700000" algn="tl">
                    <a:srgbClr val="000000">
                      <a:alpha val="43137"/>
                    </a:srgbClr>
                  </a:outerShdw>
                </a:effectLst>
                <a:latin typeface="Abadi" panose="020B0604020104020204" pitchFamily="34" charset="0"/>
              </a:rPr>
              <a:t>2006).</a:t>
            </a:r>
          </a:p>
        </p:txBody>
      </p:sp>
      <p:sp>
        <p:nvSpPr>
          <p:cNvPr id="16" name="CasellaDiTesto 15">
            <a:extLst>
              <a:ext uri="{FF2B5EF4-FFF2-40B4-BE49-F238E27FC236}">
                <a16:creationId xmlns:a16="http://schemas.microsoft.com/office/drawing/2014/main" id="{C92E552A-CC44-7647-9F13-4C71163D1D15}"/>
              </a:ext>
            </a:extLst>
          </p:cNvPr>
          <p:cNvSpPr txBox="1"/>
          <p:nvPr/>
        </p:nvSpPr>
        <p:spPr>
          <a:xfrm>
            <a:off x="546413" y="5561461"/>
            <a:ext cx="11372464" cy="707886"/>
          </a:xfrm>
          <a:custGeom>
            <a:avLst/>
            <a:gdLst>
              <a:gd name="connsiteX0" fmla="*/ 0 w 11372464"/>
              <a:gd name="connsiteY0" fmla="*/ 0 h 707886"/>
              <a:gd name="connsiteX1" fmla="*/ 598551 w 11372464"/>
              <a:gd name="connsiteY1" fmla="*/ 0 h 707886"/>
              <a:gd name="connsiteX2" fmla="*/ 1083377 w 11372464"/>
              <a:gd name="connsiteY2" fmla="*/ 0 h 707886"/>
              <a:gd name="connsiteX3" fmla="*/ 1568203 w 11372464"/>
              <a:gd name="connsiteY3" fmla="*/ 0 h 707886"/>
              <a:gd name="connsiteX4" fmla="*/ 2166754 w 11372464"/>
              <a:gd name="connsiteY4" fmla="*/ 0 h 707886"/>
              <a:gd name="connsiteX5" fmla="*/ 2879029 w 11372464"/>
              <a:gd name="connsiteY5" fmla="*/ 0 h 707886"/>
              <a:gd name="connsiteX6" fmla="*/ 3591304 w 11372464"/>
              <a:gd name="connsiteY6" fmla="*/ 0 h 707886"/>
              <a:gd name="connsiteX7" fmla="*/ 4303580 w 11372464"/>
              <a:gd name="connsiteY7" fmla="*/ 0 h 707886"/>
              <a:gd name="connsiteX8" fmla="*/ 5129580 w 11372464"/>
              <a:gd name="connsiteY8" fmla="*/ 0 h 707886"/>
              <a:gd name="connsiteX9" fmla="*/ 5728131 w 11372464"/>
              <a:gd name="connsiteY9" fmla="*/ 0 h 707886"/>
              <a:gd name="connsiteX10" fmla="*/ 6440406 w 11372464"/>
              <a:gd name="connsiteY10" fmla="*/ 0 h 707886"/>
              <a:gd name="connsiteX11" fmla="*/ 7038957 w 11372464"/>
              <a:gd name="connsiteY11" fmla="*/ 0 h 707886"/>
              <a:gd name="connsiteX12" fmla="*/ 7637507 w 11372464"/>
              <a:gd name="connsiteY12" fmla="*/ 0 h 707886"/>
              <a:gd name="connsiteX13" fmla="*/ 8236058 w 11372464"/>
              <a:gd name="connsiteY13" fmla="*/ 0 h 707886"/>
              <a:gd name="connsiteX14" fmla="*/ 8493435 w 11372464"/>
              <a:gd name="connsiteY14" fmla="*/ 0 h 707886"/>
              <a:gd name="connsiteX15" fmla="*/ 9205710 w 11372464"/>
              <a:gd name="connsiteY15" fmla="*/ 0 h 707886"/>
              <a:gd name="connsiteX16" fmla="*/ 9463087 w 11372464"/>
              <a:gd name="connsiteY16" fmla="*/ 0 h 707886"/>
              <a:gd name="connsiteX17" fmla="*/ 10061638 w 11372464"/>
              <a:gd name="connsiteY17" fmla="*/ 0 h 707886"/>
              <a:gd name="connsiteX18" fmla="*/ 11372464 w 11372464"/>
              <a:gd name="connsiteY18" fmla="*/ 0 h 707886"/>
              <a:gd name="connsiteX19" fmla="*/ 11372464 w 11372464"/>
              <a:gd name="connsiteY19" fmla="*/ 368101 h 707886"/>
              <a:gd name="connsiteX20" fmla="*/ 11372464 w 11372464"/>
              <a:gd name="connsiteY20" fmla="*/ 707886 h 707886"/>
              <a:gd name="connsiteX21" fmla="*/ 11001363 w 11372464"/>
              <a:gd name="connsiteY21" fmla="*/ 707886 h 707886"/>
              <a:gd name="connsiteX22" fmla="*/ 10289087 w 11372464"/>
              <a:gd name="connsiteY22" fmla="*/ 707886 h 707886"/>
              <a:gd name="connsiteX23" fmla="*/ 9917986 w 11372464"/>
              <a:gd name="connsiteY23" fmla="*/ 707886 h 707886"/>
              <a:gd name="connsiteX24" fmla="*/ 9091986 w 11372464"/>
              <a:gd name="connsiteY24" fmla="*/ 707886 h 707886"/>
              <a:gd name="connsiteX25" fmla="*/ 8265986 w 11372464"/>
              <a:gd name="connsiteY25" fmla="*/ 707886 h 707886"/>
              <a:gd name="connsiteX26" fmla="*/ 7667435 w 11372464"/>
              <a:gd name="connsiteY26" fmla="*/ 707886 h 707886"/>
              <a:gd name="connsiteX27" fmla="*/ 6841435 w 11372464"/>
              <a:gd name="connsiteY27" fmla="*/ 707886 h 707886"/>
              <a:gd name="connsiteX28" fmla="*/ 6242884 w 11372464"/>
              <a:gd name="connsiteY28" fmla="*/ 707886 h 707886"/>
              <a:gd name="connsiteX29" fmla="*/ 5530609 w 11372464"/>
              <a:gd name="connsiteY29" fmla="*/ 707886 h 707886"/>
              <a:gd name="connsiteX30" fmla="*/ 5273232 w 11372464"/>
              <a:gd name="connsiteY30" fmla="*/ 707886 h 707886"/>
              <a:gd name="connsiteX31" fmla="*/ 4447232 w 11372464"/>
              <a:gd name="connsiteY31" fmla="*/ 707886 h 707886"/>
              <a:gd name="connsiteX32" fmla="*/ 3962406 w 11372464"/>
              <a:gd name="connsiteY32" fmla="*/ 707886 h 707886"/>
              <a:gd name="connsiteX33" fmla="*/ 3250131 w 11372464"/>
              <a:gd name="connsiteY33" fmla="*/ 707886 h 707886"/>
              <a:gd name="connsiteX34" fmla="*/ 2992754 w 11372464"/>
              <a:gd name="connsiteY34" fmla="*/ 707886 h 707886"/>
              <a:gd name="connsiteX35" fmla="*/ 2166754 w 11372464"/>
              <a:gd name="connsiteY35" fmla="*/ 707886 h 707886"/>
              <a:gd name="connsiteX36" fmla="*/ 1681928 w 11372464"/>
              <a:gd name="connsiteY36" fmla="*/ 707886 h 707886"/>
              <a:gd name="connsiteX37" fmla="*/ 1083377 w 11372464"/>
              <a:gd name="connsiteY37" fmla="*/ 707886 h 707886"/>
              <a:gd name="connsiteX38" fmla="*/ 712275 w 11372464"/>
              <a:gd name="connsiteY38" fmla="*/ 707886 h 707886"/>
              <a:gd name="connsiteX39" fmla="*/ 0 w 11372464"/>
              <a:gd name="connsiteY39" fmla="*/ 707886 h 707886"/>
              <a:gd name="connsiteX40" fmla="*/ 0 w 11372464"/>
              <a:gd name="connsiteY40" fmla="*/ 339785 h 707886"/>
              <a:gd name="connsiteX41" fmla="*/ 0 w 11372464"/>
              <a:gd name="connsiteY41"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372464" h="707886" fill="none" extrusionOk="0">
                <a:moveTo>
                  <a:pt x="0" y="0"/>
                </a:moveTo>
                <a:cubicBezTo>
                  <a:pt x="162938" y="-51403"/>
                  <a:pt x="450369" y="27281"/>
                  <a:pt x="598551" y="0"/>
                </a:cubicBezTo>
                <a:cubicBezTo>
                  <a:pt x="746733" y="-27281"/>
                  <a:pt x="900114" y="20717"/>
                  <a:pt x="1083377" y="0"/>
                </a:cubicBezTo>
                <a:cubicBezTo>
                  <a:pt x="1266640" y="-20717"/>
                  <a:pt x="1407066" y="14633"/>
                  <a:pt x="1568203" y="0"/>
                </a:cubicBezTo>
                <a:cubicBezTo>
                  <a:pt x="1729340" y="-14633"/>
                  <a:pt x="1943710" y="56968"/>
                  <a:pt x="2166754" y="0"/>
                </a:cubicBezTo>
                <a:cubicBezTo>
                  <a:pt x="2389798" y="-56968"/>
                  <a:pt x="2640074" y="27020"/>
                  <a:pt x="2879029" y="0"/>
                </a:cubicBezTo>
                <a:cubicBezTo>
                  <a:pt x="3117985" y="-27020"/>
                  <a:pt x="3345392" y="57525"/>
                  <a:pt x="3591304" y="0"/>
                </a:cubicBezTo>
                <a:cubicBezTo>
                  <a:pt x="3837217" y="-57525"/>
                  <a:pt x="4158202" y="78942"/>
                  <a:pt x="4303580" y="0"/>
                </a:cubicBezTo>
                <a:cubicBezTo>
                  <a:pt x="4448958" y="-78942"/>
                  <a:pt x="4881494" y="97238"/>
                  <a:pt x="5129580" y="0"/>
                </a:cubicBezTo>
                <a:cubicBezTo>
                  <a:pt x="5377666" y="-97238"/>
                  <a:pt x="5450395" y="62145"/>
                  <a:pt x="5728131" y="0"/>
                </a:cubicBezTo>
                <a:cubicBezTo>
                  <a:pt x="6005867" y="-62145"/>
                  <a:pt x="6288418" y="47940"/>
                  <a:pt x="6440406" y="0"/>
                </a:cubicBezTo>
                <a:cubicBezTo>
                  <a:pt x="6592395" y="-47940"/>
                  <a:pt x="6798019" y="35047"/>
                  <a:pt x="7038957" y="0"/>
                </a:cubicBezTo>
                <a:cubicBezTo>
                  <a:pt x="7279895" y="-35047"/>
                  <a:pt x="7467891" y="37685"/>
                  <a:pt x="7637507" y="0"/>
                </a:cubicBezTo>
                <a:cubicBezTo>
                  <a:pt x="7807123" y="-37685"/>
                  <a:pt x="7944356" y="67131"/>
                  <a:pt x="8236058" y="0"/>
                </a:cubicBezTo>
                <a:cubicBezTo>
                  <a:pt x="8527760" y="-67131"/>
                  <a:pt x="8395452" y="23873"/>
                  <a:pt x="8493435" y="0"/>
                </a:cubicBezTo>
                <a:cubicBezTo>
                  <a:pt x="8591418" y="-23873"/>
                  <a:pt x="9023274" y="50335"/>
                  <a:pt x="9205710" y="0"/>
                </a:cubicBezTo>
                <a:cubicBezTo>
                  <a:pt x="9388147" y="-50335"/>
                  <a:pt x="9409130" y="10788"/>
                  <a:pt x="9463087" y="0"/>
                </a:cubicBezTo>
                <a:cubicBezTo>
                  <a:pt x="9517044" y="-10788"/>
                  <a:pt x="9858980" y="21020"/>
                  <a:pt x="10061638" y="0"/>
                </a:cubicBezTo>
                <a:cubicBezTo>
                  <a:pt x="10264296" y="-21020"/>
                  <a:pt x="11011316" y="68047"/>
                  <a:pt x="11372464" y="0"/>
                </a:cubicBezTo>
                <a:cubicBezTo>
                  <a:pt x="11389052" y="94593"/>
                  <a:pt x="11329976" y="210667"/>
                  <a:pt x="11372464" y="368101"/>
                </a:cubicBezTo>
                <a:cubicBezTo>
                  <a:pt x="11414952" y="525535"/>
                  <a:pt x="11355979" y="639892"/>
                  <a:pt x="11372464" y="707886"/>
                </a:cubicBezTo>
                <a:cubicBezTo>
                  <a:pt x="11284288" y="733681"/>
                  <a:pt x="11142220" y="683981"/>
                  <a:pt x="11001363" y="707886"/>
                </a:cubicBezTo>
                <a:cubicBezTo>
                  <a:pt x="10860506" y="731791"/>
                  <a:pt x="10439961" y="692269"/>
                  <a:pt x="10289087" y="707886"/>
                </a:cubicBezTo>
                <a:cubicBezTo>
                  <a:pt x="10138213" y="723503"/>
                  <a:pt x="10006258" y="704999"/>
                  <a:pt x="9917986" y="707886"/>
                </a:cubicBezTo>
                <a:cubicBezTo>
                  <a:pt x="9829714" y="710773"/>
                  <a:pt x="9481675" y="653394"/>
                  <a:pt x="9091986" y="707886"/>
                </a:cubicBezTo>
                <a:cubicBezTo>
                  <a:pt x="8702297" y="762378"/>
                  <a:pt x="8520988" y="690696"/>
                  <a:pt x="8265986" y="707886"/>
                </a:cubicBezTo>
                <a:cubicBezTo>
                  <a:pt x="8010984" y="725076"/>
                  <a:pt x="7788485" y="637279"/>
                  <a:pt x="7667435" y="707886"/>
                </a:cubicBezTo>
                <a:cubicBezTo>
                  <a:pt x="7546385" y="778493"/>
                  <a:pt x="7105714" y="621228"/>
                  <a:pt x="6841435" y="707886"/>
                </a:cubicBezTo>
                <a:cubicBezTo>
                  <a:pt x="6577156" y="794544"/>
                  <a:pt x="6504192" y="701246"/>
                  <a:pt x="6242884" y="707886"/>
                </a:cubicBezTo>
                <a:cubicBezTo>
                  <a:pt x="5981576" y="714526"/>
                  <a:pt x="5878715" y="686138"/>
                  <a:pt x="5530609" y="707886"/>
                </a:cubicBezTo>
                <a:cubicBezTo>
                  <a:pt x="5182503" y="729634"/>
                  <a:pt x="5339901" y="696568"/>
                  <a:pt x="5273232" y="707886"/>
                </a:cubicBezTo>
                <a:cubicBezTo>
                  <a:pt x="5206563" y="719204"/>
                  <a:pt x="4797585" y="630875"/>
                  <a:pt x="4447232" y="707886"/>
                </a:cubicBezTo>
                <a:cubicBezTo>
                  <a:pt x="4096879" y="784897"/>
                  <a:pt x="4194844" y="691382"/>
                  <a:pt x="3962406" y="707886"/>
                </a:cubicBezTo>
                <a:cubicBezTo>
                  <a:pt x="3729968" y="724390"/>
                  <a:pt x="3480440" y="662428"/>
                  <a:pt x="3250131" y="707886"/>
                </a:cubicBezTo>
                <a:cubicBezTo>
                  <a:pt x="3019823" y="753344"/>
                  <a:pt x="3092030" y="678552"/>
                  <a:pt x="2992754" y="707886"/>
                </a:cubicBezTo>
                <a:cubicBezTo>
                  <a:pt x="2893478" y="737220"/>
                  <a:pt x="2503572" y="666142"/>
                  <a:pt x="2166754" y="707886"/>
                </a:cubicBezTo>
                <a:cubicBezTo>
                  <a:pt x="1829936" y="749630"/>
                  <a:pt x="1860089" y="671300"/>
                  <a:pt x="1681928" y="707886"/>
                </a:cubicBezTo>
                <a:cubicBezTo>
                  <a:pt x="1503767" y="744472"/>
                  <a:pt x="1295299" y="657700"/>
                  <a:pt x="1083377" y="707886"/>
                </a:cubicBezTo>
                <a:cubicBezTo>
                  <a:pt x="871455" y="758072"/>
                  <a:pt x="879297" y="668473"/>
                  <a:pt x="712275" y="707886"/>
                </a:cubicBezTo>
                <a:cubicBezTo>
                  <a:pt x="545253" y="747299"/>
                  <a:pt x="334951" y="644908"/>
                  <a:pt x="0" y="707886"/>
                </a:cubicBezTo>
                <a:cubicBezTo>
                  <a:pt x="-11137" y="592357"/>
                  <a:pt x="35220" y="451211"/>
                  <a:pt x="0" y="339785"/>
                </a:cubicBezTo>
                <a:cubicBezTo>
                  <a:pt x="-35220" y="228359"/>
                  <a:pt x="12103" y="78512"/>
                  <a:pt x="0" y="0"/>
                </a:cubicBezTo>
                <a:close/>
              </a:path>
              <a:path w="11372464" h="707886" stroke="0" extrusionOk="0">
                <a:moveTo>
                  <a:pt x="0" y="0"/>
                </a:moveTo>
                <a:cubicBezTo>
                  <a:pt x="185804" y="-44043"/>
                  <a:pt x="325076" y="825"/>
                  <a:pt x="484826" y="0"/>
                </a:cubicBezTo>
                <a:cubicBezTo>
                  <a:pt x="644576" y="-825"/>
                  <a:pt x="643756" y="11047"/>
                  <a:pt x="742203" y="0"/>
                </a:cubicBezTo>
                <a:cubicBezTo>
                  <a:pt x="840650" y="-11047"/>
                  <a:pt x="1203826" y="1301"/>
                  <a:pt x="1568203" y="0"/>
                </a:cubicBezTo>
                <a:cubicBezTo>
                  <a:pt x="1932580" y="-1301"/>
                  <a:pt x="1913961" y="43034"/>
                  <a:pt x="2053029" y="0"/>
                </a:cubicBezTo>
                <a:cubicBezTo>
                  <a:pt x="2192097" y="-43034"/>
                  <a:pt x="2331488" y="41719"/>
                  <a:pt x="2537855" y="0"/>
                </a:cubicBezTo>
                <a:cubicBezTo>
                  <a:pt x="2744222" y="-41719"/>
                  <a:pt x="3169583" y="45991"/>
                  <a:pt x="3363855" y="0"/>
                </a:cubicBezTo>
                <a:cubicBezTo>
                  <a:pt x="3558127" y="-45991"/>
                  <a:pt x="3644509" y="22164"/>
                  <a:pt x="3734957" y="0"/>
                </a:cubicBezTo>
                <a:cubicBezTo>
                  <a:pt x="3825405" y="-22164"/>
                  <a:pt x="4175688" y="9111"/>
                  <a:pt x="4560957" y="0"/>
                </a:cubicBezTo>
                <a:cubicBezTo>
                  <a:pt x="4946226" y="-9111"/>
                  <a:pt x="5191794" y="27493"/>
                  <a:pt x="5386957" y="0"/>
                </a:cubicBezTo>
                <a:cubicBezTo>
                  <a:pt x="5582120" y="-27493"/>
                  <a:pt x="5792738" y="23713"/>
                  <a:pt x="5985507" y="0"/>
                </a:cubicBezTo>
                <a:cubicBezTo>
                  <a:pt x="6178276" y="-23713"/>
                  <a:pt x="6556746" y="25509"/>
                  <a:pt x="6811507" y="0"/>
                </a:cubicBezTo>
                <a:cubicBezTo>
                  <a:pt x="7066268" y="-25509"/>
                  <a:pt x="7161589" y="41639"/>
                  <a:pt x="7296333" y="0"/>
                </a:cubicBezTo>
                <a:cubicBezTo>
                  <a:pt x="7431077" y="-41639"/>
                  <a:pt x="7541761" y="18378"/>
                  <a:pt x="7781160" y="0"/>
                </a:cubicBezTo>
                <a:cubicBezTo>
                  <a:pt x="8020559" y="-18378"/>
                  <a:pt x="8220139" y="39003"/>
                  <a:pt x="8493435" y="0"/>
                </a:cubicBezTo>
                <a:cubicBezTo>
                  <a:pt x="8766732" y="-39003"/>
                  <a:pt x="8876169" y="58018"/>
                  <a:pt x="8978261" y="0"/>
                </a:cubicBezTo>
                <a:cubicBezTo>
                  <a:pt x="9080353" y="-58018"/>
                  <a:pt x="9477913" y="15405"/>
                  <a:pt x="9804261" y="0"/>
                </a:cubicBezTo>
                <a:cubicBezTo>
                  <a:pt x="10130609" y="-15405"/>
                  <a:pt x="10422252" y="92800"/>
                  <a:pt x="10630261" y="0"/>
                </a:cubicBezTo>
                <a:cubicBezTo>
                  <a:pt x="10838270" y="-92800"/>
                  <a:pt x="11104813" y="68948"/>
                  <a:pt x="11372464" y="0"/>
                </a:cubicBezTo>
                <a:cubicBezTo>
                  <a:pt x="11408745" y="70859"/>
                  <a:pt x="11365671" y="193444"/>
                  <a:pt x="11372464" y="346864"/>
                </a:cubicBezTo>
                <a:cubicBezTo>
                  <a:pt x="11379257" y="500284"/>
                  <a:pt x="11369223" y="584232"/>
                  <a:pt x="11372464" y="707886"/>
                </a:cubicBezTo>
                <a:cubicBezTo>
                  <a:pt x="11291718" y="730630"/>
                  <a:pt x="11094493" y="705806"/>
                  <a:pt x="11001363" y="707886"/>
                </a:cubicBezTo>
                <a:cubicBezTo>
                  <a:pt x="10908233" y="709966"/>
                  <a:pt x="10534635" y="638158"/>
                  <a:pt x="10402812" y="707886"/>
                </a:cubicBezTo>
                <a:cubicBezTo>
                  <a:pt x="10270989" y="777614"/>
                  <a:pt x="10124495" y="697723"/>
                  <a:pt x="10031710" y="707886"/>
                </a:cubicBezTo>
                <a:cubicBezTo>
                  <a:pt x="9938925" y="718049"/>
                  <a:pt x="9627047" y="661690"/>
                  <a:pt x="9433160" y="707886"/>
                </a:cubicBezTo>
                <a:cubicBezTo>
                  <a:pt x="9239273" y="754082"/>
                  <a:pt x="9284925" y="706645"/>
                  <a:pt x="9175783" y="707886"/>
                </a:cubicBezTo>
                <a:cubicBezTo>
                  <a:pt x="9066641" y="709127"/>
                  <a:pt x="8984544" y="683924"/>
                  <a:pt x="8918406" y="707886"/>
                </a:cubicBezTo>
                <a:cubicBezTo>
                  <a:pt x="8852268" y="731848"/>
                  <a:pt x="8444737" y="670323"/>
                  <a:pt x="8319855" y="707886"/>
                </a:cubicBezTo>
                <a:cubicBezTo>
                  <a:pt x="8194973" y="745449"/>
                  <a:pt x="8086758" y="683861"/>
                  <a:pt x="7948754" y="707886"/>
                </a:cubicBezTo>
                <a:cubicBezTo>
                  <a:pt x="7810750" y="731911"/>
                  <a:pt x="7482607" y="664867"/>
                  <a:pt x="7236478" y="707886"/>
                </a:cubicBezTo>
                <a:cubicBezTo>
                  <a:pt x="6990349" y="750905"/>
                  <a:pt x="6980241" y="697967"/>
                  <a:pt x="6865377" y="707886"/>
                </a:cubicBezTo>
                <a:cubicBezTo>
                  <a:pt x="6750513" y="717805"/>
                  <a:pt x="6411884" y="699174"/>
                  <a:pt x="6153102" y="707886"/>
                </a:cubicBezTo>
                <a:cubicBezTo>
                  <a:pt x="5894321" y="716598"/>
                  <a:pt x="5964346" y="701016"/>
                  <a:pt x="5895725" y="707886"/>
                </a:cubicBezTo>
                <a:cubicBezTo>
                  <a:pt x="5827104" y="714756"/>
                  <a:pt x="5371788" y="678214"/>
                  <a:pt x="5183449" y="707886"/>
                </a:cubicBezTo>
                <a:cubicBezTo>
                  <a:pt x="4995110" y="737558"/>
                  <a:pt x="4920936" y="670731"/>
                  <a:pt x="4812348" y="707886"/>
                </a:cubicBezTo>
                <a:cubicBezTo>
                  <a:pt x="4703760" y="745041"/>
                  <a:pt x="4611025" y="694735"/>
                  <a:pt x="4554971" y="707886"/>
                </a:cubicBezTo>
                <a:cubicBezTo>
                  <a:pt x="4498917" y="721037"/>
                  <a:pt x="4351627" y="663433"/>
                  <a:pt x="4183870" y="707886"/>
                </a:cubicBezTo>
                <a:cubicBezTo>
                  <a:pt x="4016113" y="752339"/>
                  <a:pt x="3723595" y="664639"/>
                  <a:pt x="3471594" y="707886"/>
                </a:cubicBezTo>
                <a:cubicBezTo>
                  <a:pt x="3219593" y="751133"/>
                  <a:pt x="3209220" y="678038"/>
                  <a:pt x="3100493" y="707886"/>
                </a:cubicBezTo>
                <a:cubicBezTo>
                  <a:pt x="2991766" y="737734"/>
                  <a:pt x="2917840" y="697241"/>
                  <a:pt x="2843116" y="707886"/>
                </a:cubicBezTo>
                <a:cubicBezTo>
                  <a:pt x="2768392" y="718531"/>
                  <a:pt x="2615170" y="679152"/>
                  <a:pt x="2472015" y="707886"/>
                </a:cubicBezTo>
                <a:cubicBezTo>
                  <a:pt x="2328860" y="736620"/>
                  <a:pt x="2139276" y="670377"/>
                  <a:pt x="1987188" y="707886"/>
                </a:cubicBezTo>
                <a:cubicBezTo>
                  <a:pt x="1835100" y="745395"/>
                  <a:pt x="1604439" y="665286"/>
                  <a:pt x="1388638" y="707886"/>
                </a:cubicBezTo>
                <a:cubicBezTo>
                  <a:pt x="1172837" y="750486"/>
                  <a:pt x="1199494" y="665623"/>
                  <a:pt x="1017536" y="707886"/>
                </a:cubicBezTo>
                <a:cubicBezTo>
                  <a:pt x="835578" y="750149"/>
                  <a:pt x="462107" y="650723"/>
                  <a:pt x="0" y="707886"/>
                </a:cubicBezTo>
                <a:cubicBezTo>
                  <a:pt x="-34102" y="544484"/>
                  <a:pt x="23680" y="451278"/>
                  <a:pt x="0" y="353943"/>
                </a:cubicBezTo>
                <a:cubicBezTo>
                  <a:pt x="-23680" y="256608"/>
                  <a:pt x="24930" y="127397"/>
                  <a:pt x="0" y="0"/>
                </a:cubicBezTo>
                <a:close/>
              </a:path>
            </a:pathLst>
          </a:custGeom>
          <a:solidFill>
            <a:schemeClr val="accent4">
              <a:lumMod val="20000"/>
              <a:lumOff val="80000"/>
            </a:schemeClr>
          </a:solidFill>
          <a:ln w="38100">
            <a:solidFill>
              <a:schemeClr val="accent2">
                <a:lumMod val="75000"/>
              </a:schemeClr>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FC000"/>
                </a:solidFill>
                <a:effectLst/>
                <a:uLnTx/>
                <a:uFillTx/>
                <a:latin typeface="Calibri" panose="020F0502020204030204"/>
                <a:ea typeface="ＭＳ Ｐゴシック" panose="020B0600070205080204" pitchFamily="34" charset="-128"/>
                <a:cs typeface="+mn-cs"/>
              </a:rPr>
              <a:t>La distruzione degli habitat naturali per il loro sfruttamento agricolo ha talmente ridotto la varietà di piante e animali esistenti al punto che la biodiversità del globo è scesa sotto il "livello di guardia"</a:t>
            </a:r>
          </a:p>
        </p:txBody>
      </p:sp>
      <p:sp>
        <p:nvSpPr>
          <p:cNvPr id="19" name="CasellaDiTesto 18">
            <a:extLst>
              <a:ext uri="{FF2B5EF4-FFF2-40B4-BE49-F238E27FC236}">
                <a16:creationId xmlns:a16="http://schemas.microsoft.com/office/drawing/2014/main" id="{F224EDD0-59E3-6048-A850-0694E5393F47}"/>
              </a:ext>
            </a:extLst>
          </p:cNvPr>
          <p:cNvSpPr txBox="1"/>
          <p:nvPr/>
        </p:nvSpPr>
        <p:spPr>
          <a:xfrm>
            <a:off x="66675" y="6376006"/>
            <a:ext cx="1212532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Newbold T et al.,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Has land use pushed terrestrial biodiversity beyond the planetary boundary? A global assessment</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Science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vol. 353, n. 6296, 2016, pp. 288-291.</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ttangolo 19">
            <a:extLst>
              <a:ext uri="{FF2B5EF4-FFF2-40B4-BE49-F238E27FC236}">
                <a16:creationId xmlns:a16="http://schemas.microsoft.com/office/drawing/2014/main" id="{3BBE691B-F452-E14D-8FA3-F0583253D289}"/>
              </a:ext>
            </a:extLst>
          </p:cNvPr>
          <p:cNvSpPr/>
          <p:nvPr/>
        </p:nvSpPr>
        <p:spPr>
          <a:xfrm>
            <a:off x="10257748" y="6517719"/>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sp>
        <p:nvSpPr>
          <p:cNvPr id="15" name="Rectangle 3">
            <a:extLst>
              <a:ext uri="{FF2B5EF4-FFF2-40B4-BE49-F238E27FC236}">
                <a16:creationId xmlns:a16="http://schemas.microsoft.com/office/drawing/2014/main" id="{830D80EB-4771-5149-8A29-687F8211236E}"/>
              </a:ext>
            </a:extLst>
          </p:cNvPr>
          <p:cNvSpPr txBox="1">
            <a:spLocks noChangeArrowheads="1"/>
          </p:cNvSpPr>
          <p:nvPr/>
        </p:nvSpPr>
        <p:spPr>
          <a:xfrm>
            <a:off x="145556" y="156444"/>
            <a:ext cx="11900888" cy="6963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algn="ctr"/>
            <a:r>
              <a:rPr lang="it-IT" altLang="nl-NL" b="1" cap="none" dirty="0">
                <a:solidFill>
                  <a:srgbClr val="490092"/>
                </a:solidFill>
                <a:latin typeface="Book Antiqua" panose="02040602050305030304" pitchFamily="18" charset="0"/>
                <a:cs typeface="Calibri" panose="020F0502020204030204" pitchFamily="34" charset="0"/>
              </a:rPr>
              <a:t>Non possiamo permetterci di parlare di conservazione della </a:t>
            </a:r>
            <a:r>
              <a:rPr lang="it-IT" altLang="nl-NL" b="1" cap="none" dirty="0" err="1">
                <a:solidFill>
                  <a:srgbClr val="490092"/>
                </a:solidFill>
                <a:latin typeface="Book Antiqua" panose="02040602050305030304" pitchFamily="18" charset="0"/>
                <a:cs typeface="Calibri" panose="020F0502020204030204" pitchFamily="34" charset="0"/>
              </a:rPr>
              <a:t>biodiversita’</a:t>
            </a:r>
            <a:r>
              <a:rPr lang="it-IT" altLang="nl-NL" b="1" cap="none" dirty="0">
                <a:solidFill>
                  <a:srgbClr val="490092"/>
                </a:solidFill>
                <a:latin typeface="Book Antiqua" panose="02040602050305030304" pitchFamily="18" charset="0"/>
                <a:cs typeface="Calibri" panose="020F0502020204030204" pitchFamily="34" charset="0"/>
              </a:rPr>
              <a:t> senza interfacciarci con l’agricoltura</a:t>
            </a:r>
          </a:p>
        </p:txBody>
      </p:sp>
    </p:spTree>
    <p:extLst>
      <p:ext uri="{BB962C8B-B14F-4D97-AF65-F5344CB8AC3E}">
        <p14:creationId xmlns:p14="http://schemas.microsoft.com/office/powerpoint/2010/main" val="719513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olo 1"/>
          <p:cNvSpPr txBox="1">
            <a:spLocks/>
          </p:cNvSpPr>
          <p:nvPr/>
        </p:nvSpPr>
        <p:spPr>
          <a:xfrm>
            <a:off x="-20782" y="334234"/>
            <a:ext cx="10887837" cy="606425"/>
          </a:xfrm>
          <a:prstGeom prst="rect">
            <a:avLst/>
          </a:prstGeom>
          <a:noFill/>
          <a:ln>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it-IT" sz="2800" b="1" dirty="0">
                <a:solidFill>
                  <a:srgbClr val="490092"/>
                </a:solidFill>
                <a:latin typeface="Book Antiqua" panose="02040602050305030304" pitchFamily="18" charset="0"/>
                <a:cs typeface="Calibri" panose="020F0502020204030204" pitchFamily="34" charset="0"/>
              </a:rPr>
              <a:t>La </a:t>
            </a:r>
            <a:r>
              <a:rPr lang="en-US" altLang="it-IT" sz="2800" b="1" dirty="0" err="1">
                <a:solidFill>
                  <a:srgbClr val="490092"/>
                </a:solidFill>
                <a:latin typeface="Book Antiqua" panose="02040602050305030304" pitchFamily="18" charset="0"/>
                <a:cs typeface="Calibri" panose="020F0502020204030204" pitchFamily="34" charset="0"/>
              </a:rPr>
              <a:t>coltivazione</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biologica</a:t>
            </a:r>
            <a:r>
              <a:rPr lang="en-US" altLang="it-IT" sz="2800" b="1" dirty="0">
                <a:solidFill>
                  <a:srgbClr val="490092"/>
                </a:solidFill>
                <a:latin typeface="Book Antiqua" panose="02040602050305030304" pitchFamily="18" charset="0"/>
                <a:cs typeface="Calibri" panose="020F0502020204030204" pitchFamily="34" charset="0"/>
              </a:rPr>
              <a:t> e’ la </a:t>
            </a:r>
            <a:r>
              <a:rPr lang="en-US" altLang="it-IT" sz="2800" b="1" dirty="0" err="1">
                <a:solidFill>
                  <a:srgbClr val="490092"/>
                </a:solidFill>
                <a:latin typeface="Book Antiqua" panose="02040602050305030304" pitchFamily="18" charset="0"/>
                <a:cs typeface="Calibri" panose="020F0502020204030204" pitchFamily="34" charset="0"/>
              </a:rPr>
              <a:t>soluzione</a:t>
            </a:r>
            <a:r>
              <a:rPr lang="en-US" altLang="it-IT" sz="2800" b="1" dirty="0">
                <a:solidFill>
                  <a:srgbClr val="490092"/>
                </a:solidFill>
                <a:latin typeface="Book Antiqua" panose="02040602050305030304" pitchFamily="18" charset="0"/>
                <a:cs typeface="Calibri" panose="020F0502020204030204" pitchFamily="34" charset="0"/>
              </a:rPr>
              <a:t>? </a:t>
            </a:r>
          </a:p>
        </p:txBody>
      </p:sp>
      <p:pic>
        <p:nvPicPr>
          <p:cNvPr id="7" name="Immagine 6">
            <a:extLst>
              <a:ext uri="{FF2B5EF4-FFF2-40B4-BE49-F238E27FC236}">
                <a16:creationId xmlns:a16="http://schemas.microsoft.com/office/drawing/2014/main" id="{A56DDF75-E8C3-0646-A965-28749D8B85BF}"/>
              </a:ext>
            </a:extLst>
          </p:cNvPr>
          <p:cNvPicPr>
            <a:picLocks noChangeAspect="1"/>
          </p:cNvPicPr>
          <p:nvPr/>
        </p:nvPicPr>
        <p:blipFill>
          <a:blip r:embed="rId3"/>
          <a:stretch>
            <a:fillRect/>
          </a:stretch>
        </p:blipFill>
        <p:spPr>
          <a:xfrm>
            <a:off x="310975" y="907893"/>
            <a:ext cx="3899662" cy="2527988"/>
          </a:xfrm>
          <a:prstGeom prst="rect">
            <a:avLst/>
          </a:prstGeom>
        </p:spPr>
      </p:pic>
      <p:pic>
        <p:nvPicPr>
          <p:cNvPr id="8" name="Picture 2">
            <a:extLst>
              <a:ext uri="{FF2B5EF4-FFF2-40B4-BE49-F238E27FC236}">
                <a16:creationId xmlns:a16="http://schemas.microsoft.com/office/drawing/2014/main" id="{3A372F9E-B651-EA49-B0B2-EEDB64EEC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14" y="1240628"/>
            <a:ext cx="83343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Immagine 10">
            <a:extLst>
              <a:ext uri="{FF2B5EF4-FFF2-40B4-BE49-F238E27FC236}">
                <a16:creationId xmlns:a16="http://schemas.microsoft.com/office/drawing/2014/main" id="{85FB1336-05AD-AB42-A7EA-0FB9D35D9A5B}"/>
              </a:ext>
            </a:extLst>
          </p:cNvPr>
          <p:cNvPicPr>
            <a:picLocks noChangeAspect="1"/>
          </p:cNvPicPr>
          <p:nvPr/>
        </p:nvPicPr>
        <p:blipFill>
          <a:blip r:embed="rId5"/>
          <a:stretch>
            <a:fillRect/>
          </a:stretch>
        </p:blipFill>
        <p:spPr>
          <a:xfrm>
            <a:off x="475215" y="3908972"/>
            <a:ext cx="2470208" cy="1807737"/>
          </a:xfrm>
          <a:prstGeom prst="rect">
            <a:avLst/>
          </a:prstGeom>
          <a:ln>
            <a:noFill/>
          </a:ln>
          <a:effectLst>
            <a:softEdge rad="112500"/>
          </a:effectLst>
        </p:spPr>
      </p:pic>
      <p:pic>
        <p:nvPicPr>
          <p:cNvPr id="13" name="Immagine 12">
            <a:extLst>
              <a:ext uri="{FF2B5EF4-FFF2-40B4-BE49-F238E27FC236}">
                <a16:creationId xmlns:a16="http://schemas.microsoft.com/office/drawing/2014/main" id="{9BF971A9-D4D2-8E4C-A181-07EF3C86A8F3}"/>
              </a:ext>
            </a:extLst>
          </p:cNvPr>
          <p:cNvPicPr>
            <a:picLocks noChangeAspect="1"/>
          </p:cNvPicPr>
          <p:nvPr/>
        </p:nvPicPr>
        <p:blipFill>
          <a:blip r:embed="rId6"/>
          <a:stretch>
            <a:fillRect/>
          </a:stretch>
        </p:blipFill>
        <p:spPr>
          <a:xfrm>
            <a:off x="11079447" y="2718122"/>
            <a:ext cx="865707" cy="780356"/>
          </a:xfrm>
          <a:prstGeom prst="rect">
            <a:avLst/>
          </a:prstGeom>
        </p:spPr>
      </p:pic>
      <p:grpSp>
        <p:nvGrpSpPr>
          <p:cNvPr id="19" name="Gruppo 18">
            <a:extLst>
              <a:ext uri="{FF2B5EF4-FFF2-40B4-BE49-F238E27FC236}">
                <a16:creationId xmlns:a16="http://schemas.microsoft.com/office/drawing/2014/main" id="{01949ABB-C53C-814F-93C7-81EDDFC8367D}"/>
              </a:ext>
            </a:extLst>
          </p:cNvPr>
          <p:cNvGrpSpPr/>
          <p:nvPr/>
        </p:nvGrpSpPr>
        <p:grpSpPr>
          <a:xfrm>
            <a:off x="2887088" y="3562678"/>
            <a:ext cx="8606724" cy="2626553"/>
            <a:chOff x="1069848" y="3278610"/>
            <a:chExt cx="10564592" cy="3093933"/>
          </a:xfrm>
        </p:grpSpPr>
        <p:grpSp>
          <p:nvGrpSpPr>
            <p:cNvPr id="20" name="Gruppo 19">
              <a:extLst>
                <a:ext uri="{FF2B5EF4-FFF2-40B4-BE49-F238E27FC236}">
                  <a16:creationId xmlns:a16="http://schemas.microsoft.com/office/drawing/2014/main" id="{F835FC18-5BE5-864D-8309-FB2AD91BE639}"/>
                </a:ext>
              </a:extLst>
            </p:cNvPr>
            <p:cNvGrpSpPr/>
            <p:nvPr/>
          </p:nvGrpSpPr>
          <p:grpSpPr>
            <a:xfrm>
              <a:off x="1069848" y="3286846"/>
              <a:ext cx="10564592" cy="3085697"/>
              <a:chOff x="1069848" y="3286846"/>
              <a:chExt cx="10564592" cy="3085697"/>
            </a:xfrm>
          </p:grpSpPr>
          <p:pic>
            <p:nvPicPr>
              <p:cNvPr id="25" name="Picture 27" descr="https://lh5.googleusercontent.com/1JmifqjivpRgtjDzfX2M9s8c4mlWMY8c-M9TVMsTzBkqOfTQUTwYlCID89gyxCYJ2xBcnLhNSmnimHT2EjdXw6RqWw1q2ech4LTR8GTUsLR3pYyq4Cxs86RxAEgrNRnPrtfI8QA">
                <a:extLst>
                  <a:ext uri="{FF2B5EF4-FFF2-40B4-BE49-F238E27FC236}">
                    <a16:creationId xmlns:a16="http://schemas.microsoft.com/office/drawing/2014/main" id="{65760DC7-4B27-C343-B638-98B268DA07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9848" y="3286846"/>
                <a:ext cx="5133726" cy="30856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Ape">
                <a:extLst>
                  <a:ext uri="{FF2B5EF4-FFF2-40B4-BE49-F238E27FC236}">
                    <a16:creationId xmlns:a16="http://schemas.microsoft.com/office/drawing/2014/main" id="{D508F75F-BBBE-D34B-9386-EBCB62C301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86405">
                <a:off x="1197865" y="3340834"/>
                <a:ext cx="660670" cy="66067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1" descr="Ghianda">
                <a:extLst>
                  <a:ext uri="{FF2B5EF4-FFF2-40B4-BE49-F238E27FC236}">
                    <a16:creationId xmlns:a16="http://schemas.microsoft.com/office/drawing/2014/main" id="{DCCA27A6-3157-4847-8C34-5E282F0B73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95660" y="5733839"/>
                <a:ext cx="537044" cy="5370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2" descr="Uva">
                <a:extLst>
                  <a:ext uri="{FF2B5EF4-FFF2-40B4-BE49-F238E27FC236}">
                    <a16:creationId xmlns:a16="http://schemas.microsoft.com/office/drawing/2014/main" id="{3C340C69-6D2E-BA47-8D2E-EE2C888A48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57104" y="5759487"/>
                <a:ext cx="511395" cy="5113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3" descr="Grano">
                <a:extLst>
                  <a:ext uri="{FF2B5EF4-FFF2-40B4-BE49-F238E27FC236}">
                    <a16:creationId xmlns:a16="http://schemas.microsoft.com/office/drawing/2014/main" id="{58E4EB7C-67DA-394A-A256-83376CF7A8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7551" y="5679701"/>
                <a:ext cx="653392" cy="6533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https://lh6.googleusercontent.com/lA5bEyhuvMT8f5VAczOf74zVORpfQtAOifSnxiTdx0eOqsKBaaO2VT4X2Wi5CZC1Mc6Fmtn_zfo3KYz4RyYyp5n4vWj9axwB6JeeGgi1TQOTIlklJH66vm8DAzzDxLohTLVCzIw">
                <a:extLst>
                  <a:ext uri="{FF2B5EF4-FFF2-40B4-BE49-F238E27FC236}">
                    <a16:creationId xmlns:a16="http://schemas.microsoft.com/office/drawing/2014/main" id="{96FB877D-CA80-E54B-9696-929FF762163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00716" y="3286847"/>
                <a:ext cx="5133724" cy="3085696"/>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30" descr="Farfalla">
              <a:extLst>
                <a:ext uri="{FF2B5EF4-FFF2-40B4-BE49-F238E27FC236}">
                  <a16:creationId xmlns:a16="http://schemas.microsoft.com/office/drawing/2014/main" id="{4D9DCBEE-38E5-264E-9763-D6EA45EF128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506596">
              <a:off x="6643492" y="3278610"/>
              <a:ext cx="722894" cy="7228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3" descr="Grano">
              <a:extLst>
                <a:ext uri="{FF2B5EF4-FFF2-40B4-BE49-F238E27FC236}">
                  <a16:creationId xmlns:a16="http://schemas.microsoft.com/office/drawing/2014/main" id="{1276675A-9292-894D-87F5-78A6F387A39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78944" y="5599203"/>
              <a:ext cx="653392" cy="653392"/>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C4CDE5D2-29AB-0340-8A75-B3675C42CEC7}"/>
                </a:ext>
              </a:extLst>
            </p:cNvPr>
            <p:cNvPicPr>
              <a:picLocks noChangeAspect="1"/>
            </p:cNvPicPr>
            <p:nvPr/>
          </p:nvPicPr>
          <p:blipFill>
            <a:blip r:embed="rId14"/>
            <a:stretch>
              <a:fillRect/>
            </a:stretch>
          </p:blipFill>
          <p:spPr>
            <a:xfrm>
              <a:off x="8992659" y="5759487"/>
              <a:ext cx="493819" cy="493819"/>
            </a:xfrm>
            <a:prstGeom prst="rect">
              <a:avLst/>
            </a:prstGeom>
          </p:spPr>
        </p:pic>
        <p:pic>
          <p:nvPicPr>
            <p:cNvPr id="24" name="Picture 31" descr="Ghianda">
              <a:extLst>
                <a:ext uri="{FF2B5EF4-FFF2-40B4-BE49-F238E27FC236}">
                  <a16:creationId xmlns:a16="http://schemas.microsoft.com/office/drawing/2014/main" id="{4824CAA5-178D-CF46-8A7C-E24E8B8F2DC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70452" y="5749079"/>
              <a:ext cx="537044" cy="537044"/>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Immagine 30">
            <a:extLst>
              <a:ext uri="{FF2B5EF4-FFF2-40B4-BE49-F238E27FC236}">
                <a16:creationId xmlns:a16="http://schemas.microsoft.com/office/drawing/2014/main" id="{6B656BC4-CB3A-9742-8400-951B05DC4C2F}"/>
              </a:ext>
            </a:extLst>
          </p:cNvPr>
          <p:cNvPicPr>
            <a:picLocks noChangeAspect="1"/>
          </p:cNvPicPr>
          <p:nvPr/>
        </p:nvPicPr>
        <p:blipFill rotWithShape="1">
          <a:blip r:embed="rId15"/>
          <a:srcRect l="25575" t="25600" r="50650" b="13734"/>
          <a:stretch/>
        </p:blipFill>
        <p:spPr>
          <a:xfrm>
            <a:off x="10832499" y="3524040"/>
            <a:ext cx="1286441" cy="1846469"/>
          </a:xfrm>
          <a:prstGeom prst="rect">
            <a:avLst/>
          </a:prstGeom>
        </p:spPr>
      </p:pic>
      <p:sp>
        <p:nvSpPr>
          <p:cNvPr id="32" name="Rettangolo 31">
            <a:extLst>
              <a:ext uri="{FF2B5EF4-FFF2-40B4-BE49-F238E27FC236}">
                <a16:creationId xmlns:a16="http://schemas.microsoft.com/office/drawing/2014/main" id="{E09D5133-B0BD-6643-A41B-655CEE46B508}"/>
              </a:ext>
            </a:extLst>
          </p:cNvPr>
          <p:cNvSpPr/>
          <p:nvPr/>
        </p:nvSpPr>
        <p:spPr>
          <a:xfrm>
            <a:off x="10257748" y="6517719"/>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33" name="Immagine 32">
            <a:extLst>
              <a:ext uri="{FF2B5EF4-FFF2-40B4-BE49-F238E27FC236}">
                <a16:creationId xmlns:a16="http://schemas.microsoft.com/office/drawing/2014/main" id="{1CAA76CC-0FE8-4849-BDA2-A911D70ACDE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740051" y="3350016"/>
            <a:ext cx="2233965" cy="1256605"/>
          </a:xfrm>
          <a:prstGeom prst="rect">
            <a:avLst/>
          </a:prstGeom>
        </p:spPr>
      </p:pic>
      <p:grpSp>
        <p:nvGrpSpPr>
          <p:cNvPr id="34" name="Google Shape;527;p65">
            <a:extLst>
              <a:ext uri="{FF2B5EF4-FFF2-40B4-BE49-F238E27FC236}">
                <a16:creationId xmlns:a16="http://schemas.microsoft.com/office/drawing/2014/main" id="{65CCAE1D-9827-4258-A8F3-DB3A57DFA4AA}"/>
              </a:ext>
            </a:extLst>
          </p:cNvPr>
          <p:cNvGrpSpPr/>
          <p:nvPr/>
        </p:nvGrpSpPr>
        <p:grpSpPr>
          <a:xfrm>
            <a:off x="7517454" y="1141291"/>
            <a:ext cx="2566337" cy="2096353"/>
            <a:chOff x="5076056" y="1089692"/>
            <a:chExt cx="3600000" cy="2556647"/>
          </a:xfrm>
        </p:grpSpPr>
        <p:pic>
          <p:nvPicPr>
            <p:cNvPr id="35" name="Google Shape;528;p65">
              <a:extLst>
                <a:ext uri="{FF2B5EF4-FFF2-40B4-BE49-F238E27FC236}">
                  <a16:creationId xmlns:a16="http://schemas.microsoft.com/office/drawing/2014/main" id="{823BC313-7E19-442F-B445-65BF20CEE20F}"/>
                </a:ext>
              </a:extLst>
            </p:cNvPr>
            <p:cNvPicPr preferRelativeResize="0"/>
            <p:nvPr/>
          </p:nvPicPr>
          <p:blipFill rotWithShape="1">
            <a:blip r:embed="rId17">
              <a:alphaModFix/>
            </a:blip>
            <a:srcRect/>
            <a:stretch/>
          </p:blipFill>
          <p:spPr>
            <a:xfrm>
              <a:off x="5076056" y="1089692"/>
              <a:ext cx="3600000" cy="2556647"/>
            </a:xfrm>
            <a:prstGeom prst="rect">
              <a:avLst/>
            </a:prstGeom>
            <a:noFill/>
            <a:ln>
              <a:noFill/>
            </a:ln>
          </p:spPr>
        </p:pic>
        <p:pic>
          <p:nvPicPr>
            <p:cNvPr id="36" name="Google Shape;529;p65">
              <a:extLst>
                <a:ext uri="{FF2B5EF4-FFF2-40B4-BE49-F238E27FC236}">
                  <a16:creationId xmlns:a16="http://schemas.microsoft.com/office/drawing/2014/main" id="{A4EF0FFC-BF63-44EF-9926-27131E697412}"/>
                </a:ext>
              </a:extLst>
            </p:cNvPr>
            <p:cNvPicPr preferRelativeResize="0"/>
            <p:nvPr/>
          </p:nvPicPr>
          <p:blipFill rotWithShape="1">
            <a:blip r:embed="rId18">
              <a:alphaModFix/>
            </a:blip>
            <a:srcRect l="22020" t="23323" r="31356" b="15865"/>
            <a:stretch/>
          </p:blipFill>
          <p:spPr>
            <a:xfrm>
              <a:off x="5940152" y="1363392"/>
              <a:ext cx="1041702" cy="892255"/>
            </a:xfrm>
            <a:prstGeom prst="rect">
              <a:avLst/>
            </a:prstGeom>
            <a:noFill/>
            <a:ln>
              <a:noFill/>
            </a:ln>
          </p:spPr>
        </p:pic>
      </p:grpSp>
      <p:grpSp>
        <p:nvGrpSpPr>
          <p:cNvPr id="37" name="Google Shape;530;p65">
            <a:extLst>
              <a:ext uri="{FF2B5EF4-FFF2-40B4-BE49-F238E27FC236}">
                <a16:creationId xmlns:a16="http://schemas.microsoft.com/office/drawing/2014/main" id="{52DD2A8B-70CF-4FB8-A743-EA83A14DC7B6}"/>
              </a:ext>
            </a:extLst>
          </p:cNvPr>
          <p:cNvGrpSpPr/>
          <p:nvPr/>
        </p:nvGrpSpPr>
        <p:grpSpPr>
          <a:xfrm>
            <a:off x="4350804" y="1043611"/>
            <a:ext cx="3016794" cy="2139634"/>
            <a:chOff x="269940" y="3814237"/>
            <a:chExt cx="3808438" cy="3046988"/>
          </a:xfrm>
        </p:grpSpPr>
        <p:grpSp>
          <p:nvGrpSpPr>
            <p:cNvPr id="38" name="Google Shape;531;p65">
              <a:extLst>
                <a:ext uri="{FF2B5EF4-FFF2-40B4-BE49-F238E27FC236}">
                  <a16:creationId xmlns:a16="http://schemas.microsoft.com/office/drawing/2014/main" id="{0B481486-87E4-4620-BE3E-6F2C32F8E485}"/>
                </a:ext>
              </a:extLst>
            </p:cNvPr>
            <p:cNvGrpSpPr/>
            <p:nvPr/>
          </p:nvGrpSpPr>
          <p:grpSpPr>
            <a:xfrm>
              <a:off x="269940" y="3875872"/>
              <a:ext cx="3721988" cy="2985353"/>
              <a:chOff x="351061" y="3644016"/>
              <a:chExt cx="3600000" cy="3097352"/>
            </a:xfrm>
          </p:grpSpPr>
          <p:pic>
            <p:nvPicPr>
              <p:cNvPr id="40" name="Google Shape;532;p65">
                <a:extLst>
                  <a:ext uri="{FF2B5EF4-FFF2-40B4-BE49-F238E27FC236}">
                    <a16:creationId xmlns:a16="http://schemas.microsoft.com/office/drawing/2014/main" id="{516C6182-66FB-4764-9EC6-ED76C11F4519}"/>
                  </a:ext>
                </a:extLst>
              </p:cNvPr>
              <p:cNvPicPr preferRelativeResize="0"/>
              <p:nvPr/>
            </p:nvPicPr>
            <p:blipFill rotWithShape="1">
              <a:blip r:embed="rId19">
                <a:alphaModFix/>
              </a:blip>
              <a:srcRect l="11621" t="3195" r="48992" b="21213"/>
              <a:stretch/>
            </p:blipFill>
            <p:spPr>
              <a:xfrm>
                <a:off x="351061" y="3644016"/>
                <a:ext cx="3600000" cy="3097352"/>
              </a:xfrm>
              <a:prstGeom prst="rect">
                <a:avLst/>
              </a:prstGeom>
              <a:solidFill>
                <a:schemeClr val="lt1"/>
              </a:solidFill>
              <a:ln>
                <a:noFill/>
              </a:ln>
            </p:spPr>
          </p:pic>
          <p:sp>
            <p:nvSpPr>
              <p:cNvPr id="41" name="Google Shape;533;p65">
                <a:extLst>
                  <a:ext uri="{FF2B5EF4-FFF2-40B4-BE49-F238E27FC236}">
                    <a16:creationId xmlns:a16="http://schemas.microsoft.com/office/drawing/2014/main" id="{F94B5699-0956-41A8-8F20-01A8FF3A85E7}"/>
                  </a:ext>
                </a:extLst>
              </p:cNvPr>
              <p:cNvSpPr txBox="1"/>
              <p:nvPr/>
            </p:nvSpPr>
            <p:spPr>
              <a:xfrm rot="-5400000">
                <a:off x="-337013" y="4662779"/>
                <a:ext cx="2278674" cy="369332"/>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dk1"/>
                    </a:solidFill>
                    <a:latin typeface="+mn-lt"/>
                    <a:ea typeface="Calibri"/>
                    <a:cs typeface="Calibri"/>
                    <a:sym typeface="Calibri"/>
                  </a:rPr>
                  <a:t>Number of larvae</a:t>
                </a:r>
                <a:endParaRPr sz="1200" b="1" dirty="0">
                  <a:solidFill>
                    <a:schemeClr val="dk1"/>
                  </a:solidFill>
                  <a:latin typeface="+mn-lt"/>
                  <a:ea typeface="Calibri"/>
                  <a:cs typeface="Calibri"/>
                  <a:sym typeface="Calibri"/>
                </a:endParaRPr>
              </a:p>
            </p:txBody>
          </p:sp>
          <p:sp>
            <p:nvSpPr>
              <p:cNvPr id="42" name="Google Shape;534;p65">
                <a:extLst>
                  <a:ext uri="{FF2B5EF4-FFF2-40B4-BE49-F238E27FC236}">
                    <a16:creationId xmlns:a16="http://schemas.microsoft.com/office/drawing/2014/main" id="{354A4A1B-9B6E-4E95-A180-E19E140BB2C6}"/>
                  </a:ext>
                </a:extLst>
              </p:cNvPr>
              <p:cNvSpPr txBox="1"/>
              <p:nvPr/>
            </p:nvSpPr>
            <p:spPr>
              <a:xfrm>
                <a:off x="1331640" y="6233537"/>
                <a:ext cx="2448272" cy="507831"/>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200" b="1" dirty="0">
                    <a:solidFill>
                      <a:schemeClr val="dk1"/>
                    </a:solidFill>
                    <a:latin typeface="+mn-lt"/>
                    <a:ea typeface="Calibri"/>
                    <a:cs typeface="Calibri"/>
                    <a:sym typeface="Calibri"/>
                  </a:rPr>
                  <a:t>Organic	Traditional</a:t>
                </a:r>
                <a:endParaRPr sz="1200" b="1" dirty="0">
                  <a:solidFill>
                    <a:schemeClr val="dk1"/>
                  </a:solidFill>
                  <a:latin typeface="+mn-lt"/>
                  <a:ea typeface="Calibri"/>
                  <a:cs typeface="Calibri"/>
                  <a:sym typeface="Calibri"/>
                </a:endParaRPr>
              </a:p>
            </p:txBody>
          </p:sp>
        </p:grpSp>
        <p:pic>
          <p:nvPicPr>
            <p:cNvPr id="39" name="Google Shape;535;p65">
              <a:extLst>
                <a:ext uri="{FF2B5EF4-FFF2-40B4-BE49-F238E27FC236}">
                  <a16:creationId xmlns:a16="http://schemas.microsoft.com/office/drawing/2014/main" id="{72668A91-8F6F-4C4D-8E30-B7D5193F5970}"/>
                </a:ext>
              </a:extLst>
            </p:cNvPr>
            <p:cNvPicPr preferRelativeResize="0"/>
            <p:nvPr/>
          </p:nvPicPr>
          <p:blipFill rotWithShape="1">
            <a:blip r:embed="rId20">
              <a:alphaModFix/>
            </a:blip>
            <a:srcRect/>
            <a:stretch/>
          </p:blipFill>
          <p:spPr>
            <a:xfrm>
              <a:off x="2712636" y="3814237"/>
              <a:ext cx="1365742" cy="1127799"/>
            </a:xfrm>
            <a:prstGeom prst="rect">
              <a:avLst/>
            </a:prstGeom>
            <a:noFill/>
            <a:ln>
              <a:noFill/>
            </a:ln>
          </p:spPr>
        </p:pic>
      </p:grpSp>
      <p:pic>
        <p:nvPicPr>
          <p:cNvPr id="2050" name="Picture 2" descr="La sperimentazione dell'efficacia delle Misure del Piano d'Azione Nazionale  per l'uso sostenibile dei prodotti fitosanitari (PAN) per la tutela della  biodiversità — Italiano">
            <a:extLst>
              <a:ext uri="{FF2B5EF4-FFF2-40B4-BE49-F238E27FC236}">
                <a16:creationId xmlns:a16="http://schemas.microsoft.com/office/drawing/2014/main" id="{29EC702A-7C49-47AB-9E93-02AFF7A8D3B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191514" y="126716"/>
            <a:ext cx="1809750" cy="2524125"/>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E29E1532-EE10-46D0-AC9A-927B12A88F2F}"/>
              </a:ext>
            </a:extLst>
          </p:cNvPr>
          <p:cNvSpPr/>
          <p:nvPr/>
        </p:nvSpPr>
        <p:spPr>
          <a:xfrm>
            <a:off x="2239" y="6188673"/>
            <a:ext cx="12045880" cy="646331"/>
          </a:xfrm>
          <a:prstGeom prst="rect">
            <a:avLst/>
          </a:prstGeom>
        </p:spPr>
        <p:txBody>
          <a:bodyPr wrap="square">
            <a:spAutoFit/>
          </a:bodyPr>
          <a:lstStyle/>
          <a:p>
            <a:pPr algn="just"/>
            <a:r>
              <a:rPr lang="it-IT" sz="1200" dirty="0">
                <a:solidFill>
                  <a:srgbClr val="222222"/>
                </a:solidFill>
              </a:rPr>
              <a:t>D'Antoni, S., Bonelli, S., Gori, M., Macchio, S., Vercelli, M., Rivella, E., ... &amp; Bianco, P. (2020). La sperimentazione dell’efficacia delle Misure del Piano d’Azione Nazionale per l’uso sostenibile dei prodotti fitosanitari (PAN) per la tutela della biodiversità. In </a:t>
            </a:r>
            <a:r>
              <a:rPr lang="it-IT" sz="1200" i="1" dirty="0">
                <a:solidFill>
                  <a:srgbClr val="222222"/>
                </a:solidFill>
              </a:rPr>
              <a:t>La sperimentazione dell’efficacia delle Misure del Piano d’Azione Nazionale per l’uso sostenibile dei prodotti fitosanitari (PAN) per la tutela della biodiversità. ISPRA, Serie Rapporti, 330/2020</a:t>
            </a:r>
            <a:r>
              <a:rPr lang="it-IT" sz="1200" dirty="0">
                <a:solidFill>
                  <a:srgbClr val="222222"/>
                </a:solidFill>
              </a:rPr>
              <a:t>. ISPRA.</a:t>
            </a:r>
            <a:endParaRPr lang="it-IT" sz="1200" dirty="0"/>
          </a:p>
        </p:txBody>
      </p:sp>
    </p:spTree>
    <p:extLst>
      <p:ext uri="{BB962C8B-B14F-4D97-AF65-F5344CB8AC3E}">
        <p14:creationId xmlns:p14="http://schemas.microsoft.com/office/powerpoint/2010/main" val="418599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olo 1"/>
          <p:cNvSpPr txBox="1">
            <a:spLocks/>
          </p:cNvSpPr>
          <p:nvPr/>
        </p:nvSpPr>
        <p:spPr>
          <a:xfrm>
            <a:off x="0" y="334234"/>
            <a:ext cx="10887837" cy="606425"/>
          </a:xfrm>
          <a:prstGeom prst="rect">
            <a:avLst/>
          </a:prstGeom>
          <a:noFill/>
          <a:ln>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it-IT" sz="2800" b="1" dirty="0">
                <a:solidFill>
                  <a:srgbClr val="490092"/>
                </a:solidFill>
                <a:latin typeface="Book Antiqua" panose="02040602050305030304" pitchFamily="18" charset="0"/>
                <a:cs typeface="Calibri" panose="020F0502020204030204" pitchFamily="34" charset="0"/>
              </a:rPr>
              <a:t>La </a:t>
            </a:r>
            <a:r>
              <a:rPr lang="en-US" altLang="it-IT" sz="2800" b="1" dirty="0" err="1">
                <a:solidFill>
                  <a:srgbClr val="490092"/>
                </a:solidFill>
                <a:latin typeface="Book Antiqua" panose="02040602050305030304" pitchFamily="18" charset="0"/>
                <a:cs typeface="Calibri" panose="020F0502020204030204" pitchFamily="34" charset="0"/>
              </a:rPr>
              <a:t>coltivazione</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biologica</a:t>
            </a:r>
            <a:r>
              <a:rPr lang="en-US" altLang="it-IT" sz="2800" b="1" dirty="0">
                <a:solidFill>
                  <a:srgbClr val="490092"/>
                </a:solidFill>
                <a:latin typeface="Book Antiqua" panose="02040602050305030304" pitchFamily="18" charset="0"/>
                <a:cs typeface="Calibri" panose="020F0502020204030204" pitchFamily="34" charset="0"/>
              </a:rPr>
              <a:t> è la </a:t>
            </a:r>
            <a:r>
              <a:rPr lang="en-US" altLang="it-IT" sz="2800" b="1" dirty="0" err="1">
                <a:solidFill>
                  <a:srgbClr val="490092"/>
                </a:solidFill>
                <a:latin typeface="Book Antiqua" panose="02040602050305030304" pitchFamily="18" charset="0"/>
                <a:cs typeface="Calibri" panose="020F0502020204030204" pitchFamily="34" charset="0"/>
              </a:rPr>
              <a:t>soluzione</a:t>
            </a:r>
            <a:r>
              <a:rPr lang="en-US" altLang="it-IT" sz="2800" b="1" dirty="0">
                <a:solidFill>
                  <a:srgbClr val="490092"/>
                </a:solidFill>
                <a:latin typeface="Book Antiqua" panose="02040602050305030304" pitchFamily="18" charset="0"/>
                <a:cs typeface="Calibri" panose="020F0502020204030204" pitchFamily="34" charset="0"/>
              </a:rPr>
              <a:t>? </a:t>
            </a:r>
          </a:p>
        </p:txBody>
      </p:sp>
      <p:pic>
        <p:nvPicPr>
          <p:cNvPr id="11" name="Immagine 10">
            <a:extLst>
              <a:ext uri="{FF2B5EF4-FFF2-40B4-BE49-F238E27FC236}">
                <a16:creationId xmlns:a16="http://schemas.microsoft.com/office/drawing/2014/main" id="{85FB1336-05AD-AB42-A7EA-0FB9D35D9A5B}"/>
              </a:ext>
            </a:extLst>
          </p:cNvPr>
          <p:cNvPicPr>
            <a:picLocks noChangeAspect="1"/>
          </p:cNvPicPr>
          <p:nvPr/>
        </p:nvPicPr>
        <p:blipFill>
          <a:blip r:embed="rId3"/>
          <a:stretch>
            <a:fillRect/>
          </a:stretch>
        </p:blipFill>
        <p:spPr>
          <a:xfrm>
            <a:off x="9721792" y="4716887"/>
            <a:ext cx="2470208" cy="1807737"/>
          </a:xfrm>
          <a:prstGeom prst="rect">
            <a:avLst/>
          </a:prstGeom>
          <a:ln>
            <a:noFill/>
          </a:ln>
          <a:effectLst>
            <a:softEdge rad="112500"/>
          </a:effectLst>
        </p:spPr>
      </p:pic>
      <p:pic>
        <p:nvPicPr>
          <p:cNvPr id="13" name="Immagine 12">
            <a:extLst>
              <a:ext uri="{FF2B5EF4-FFF2-40B4-BE49-F238E27FC236}">
                <a16:creationId xmlns:a16="http://schemas.microsoft.com/office/drawing/2014/main" id="{9BF971A9-D4D2-8E4C-A181-07EF3C86A8F3}"/>
              </a:ext>
            </a:extLst>
          </p:cNvPr>
          <p:cNvPicPr>
            <a:picLocks noChangeAspect="1"/>
          </p:cNvPicPr>
          <p:nvPr/>
        </p:nvPicPr>
        <p:blipFill>
          <a:blip r:embed="rId4"/>
          <a:stretch>
            <a:fillRect/>
          </a:stretch>
        </p:blipFill>
        <p:spPr>
          <a:xfrm>
            <a:off x="4122524" y="1745255"/>
            <a:ext cx="865707" cy="780356"/>
          </a:xfrm>
          <a:prstGeom prst="rect">
            <a:avLst/>
          </a:prstGeom>
        </p:spPr>
      </p:pic>
      <p:sp>
        <p:nvSpPr>
          <p:cNvPr id="32" name="Rettangolo 31">
            <a:extLst>
              <a:ext uri="{FF2B5EF4-FFF2-40B4-BE49-F238E27FC236}">
                <a16:creationId xmlns:a16="http://schemas.microsoft.com/office/drawing/2014/main" id="{E09D5133-B0BD-6643-A41B-655CEE46B508}"/>
              </a:ext>
            </a:extLst>
          </p:cNvPr>
          <p:cNvSpPr/>
          <p:nvPr/>
        </p:nvSpPr>
        <p:spPr>
          <a:xfrm>
            <a:off x="10257748" y="6517719"/>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3" name="Immagine 2">
            <a:extLst>
              <a:ext uri="{FF2B5EF4-FFF2-40B4-BE49-F238E27FC236}">
                <a16:creationId xmlns:a16="http://schemas.microsoft.com/office/drawing/2014/main" id="{1F739824-A5C5-4C4C-A771-12B3498EB8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1182" y="1368066"/>
            <a:ext cx="5629967" cy="3169671"/>
          </a:xfrm>
          <a:prstGeom prst="rect">
            <a:avLst/>
          </a:prstGeom>
          <a:ln>
            <a:noFill/>
          </a:ln>
          <a:effectLst>
            <a:softEdge rad="112500"/>
          </a:effectLst>
        </p:spPr>
      </p:pic>
      <p:pic>
        <p:nvPicPr>
          <p:cNvPr id="1026" name="Picture 2" descr="DSCN1195">
            <a:extLst>
              <a:ext uri="{FF2B5EF4-FFF2-40B4-BE49-F238E27FC236}">
                <a16:creationId xmlns:a16="http://schemas.microsoft.com/office/drawing/2014/main" id="{C38420AA-E83D-424A-8355-DA40524294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4538" y="3973175"/>
            <a:ext cx="3817558" cy="28646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DSCN1189">
            <a:extLst>
              <a:ext uri="{FF2B5EF4-FFF2-40B4-BE49-F238E27FC236}">
                <a16:creationId xmlns:a16="http://schemas.microsoft.com/office/drawing/2014/main" id="{36FAF25D-8081-413B-B062-35D2FC59B6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894" y="3772567"/>
            <a:ext cx="4186041" cy="31395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A372F9E-B651-EA49-B0B2-EEDB64EECF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2728" y="1595594"/>
            <a:ext cx="833437"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Immagine 32">
            <a:extLst>
              <a:ext uri="{FF2B5EF4-FFF2-40B4-BE49-F238E27FC236}">
                <a16:creationId xmlns:a16="http://schemas.microsoft.com/office/drawing/2014/main" id="{AF9BFBE6-15ED-4228-9EA3-F30A14D6837B}"/>
              </a:ext>
            </a:extLst>
          </p:cNvPr>
          <p:cNvPicPr>
            <a:picLocks noChangeAspect="1"/>
          </p:cNvPicPr>
          <p:nvPr/>
        </p:nvPicPr>
        <p:blipFill rotWithShape="1">
          <a:blip r:embed="rId9"/>
          <a:srcRect l="6688" t="23400" r="34250" b="16401"/>
          <a:stretch/>
        </p:blipFill>
        <p:spPr>
          <a:xfrm>
            <a:off x="121375" y="932151"/>
            <a:ext cx="6094841" cy="3494376"/>
          </a:xfrm>
          <a:prstGeom prst="rect">
            <a:avLst/>
          </a:prstGeom>
        </p:spPr>
      </p:pic>
    </p:spTree>
    <p:extLst>
      <p:ext uri="{BB962C8B-B14F-4D97-AF65-F5344CB8AC3E}">
        <p14:creationId xmlns:p14="http://schemas.microsoft.com/office/powerpoint/2010/main" val="2724475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ttangolo 1"/>
          <p:cNvSpPr>
            <a:spLocks noChangeArrowheads="1"/>
          </p:cNvSpPr>
          <p:nvPr/>
        </p:nvSpPr>
        <p:spPr bwMode="auto">
          <a:xfrm>
            <a:off x="235526" y="1157552"/>
            <a:ext cx="11720946" cy="3170099"/>
          </a:xfrm>
          <a:prstGeom prst="rect">
            <a:avLst/>
          </a:prstGeom>
          <a:noFill/>
          <a:ln w="3810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IT" altLang="it-IT" sz="2000" b="1" dirty="0">
                <a:solidFill>
                  <a:srgbClr val="765B90"/>
                </a:solidFill>
                <a:latin typeface="Book Antiqua" panose="02040602050305030304" pitchFamily="18" charset="0"/>
              </a:rPr>
              <a:t>Aree agricole opportunamente gestite sono in grado di ospitare una frazione cospicua di biodiversità</a:t>
            </a:r>
            <a:r>
              <a:rPr lang="it-IT" altLang="it-IT" sz="2000" dirty="0">
                <a:solidFill>
                  <a:srgbClr val="765B90"/>
                </a:solidFill>
                <a:latin typeface="Book Antiqua" panose="02040602050305030304" pitchFamily="18" charset="0"/>
              </a:rPr>
              <a:t>. Queste forniscono habitat aperti semi-naturali che garantiscono la conservazione a lungo termine di una parte importante della biodiversità e </a:t>
            </a:r>
            <a:r>
              <a:rPr lang="it-IT" altLang="it-IT" sz="2000" b="1" dirty="0">
                <a:solidFill>
                  <a:srgbClr val="765B90"/>
                </a:solidFill>
                <a:latin typeface="Book Antiqua" panose="02040602050305030304" pitchFamily="18" charset="0"/>
              </a:rPr>
              <a:t>possono rappresentare l'unico habitat disponibili per alcuni specialisti.</a:t>
            </a:r>
            <a:br>
              <a:rPr lang="it-IT" altLang="it-IT" sz="2000" dirty="0">
                <a:solidFill>
                  <a:srgbClr val="765B90"/>
                </a:solidFill>
                <a:latin typeface="Book Antiqua" panose="02040602050305030304" pitchFamily="18" charset="0"/>
              </a:rPr>
            </a:br>
            <a:br>
              <a:rPr lang="it-IT" altLang="it-IT" sz="2000" dirty="0">
                <a:solidFill>
                  <a:srgbClr val="765B90"/>
                </a:solidFill>
                <a:latin typeface="Book Antiqua" panose="02040602050305030304" pitchFamily="18" charset="0"/>
              </a:rPr>
            </a:br>
            <a:r>
              <a:rPr lang="it-IT" altLang="it-IT" sz="2000" dirty="0">
                <a:solidFill>
                  <a:srgbClr val="765B90"/>
                </a:solidFill>
                <a:latin typeface="Book Antiqua" panose="02040602050305030304" pitchFamily="18" charset="0"/>
              </a:rPr>
              <a:t>Nei coltivi situati </a:t>
            </a:r>
            <a:r>
              <a:rPr lang="it-IT" altLang="it-IT" sz="2000" b="1" dirty="0">
                <a:solidFill>
                  <a:srgbClr val="765B90"/>
                </a:solidFill>
                <a:latin typeface="Book Antiqua" panose="02040602050305030304" pitchFamily="18" charset="0"/>
              </a:rPr>
              <a:t>in zone intensamente coltivate </a:t>
            </a:r>
            <a:r>
              <a:rPr lang="it-IT" altLang="it-IT" sz="2000" dirty="0">
                <a:solidFill>
                  <a:srgbClr val="765B90"/>
                </a:solidFill>
                <a:latin typeface="Book Antiqua" panose="02040602050305030304" pitchFamily="18" charset="0"/>
              </a:rPr>
              <a:t>(ad esempio campi di riso), dove il paesaggio è abbastanza uniforme, </a:t>
            </a:r>
            <a:r>
              <a:rPr lang="it-IT" altLang="it-IT" sz="2000" b="1" dirty="0">
                <a:solidFill>
                  <a:srgbClr val="765B90"/>
                </a:solidFill>
                <a:latin typeface="Book Antiqua" panose="02040602050305030304" pitchFamily="18" charset="0"/>
              </a:rPr>
              <a:t>le differenze di gestione sono gli elementi chiave</a:t>
            </a:r>
            <a:r>
              <a:rPr lang="it-IT" altLang="it-IT" sz="2000" dirty="0">
                <a:solidFill>
                  <a:srgbClr val="765B90"/>
                </a:solidFill>
                <a:latin typeface="Book Antiqua" panose="02040602050305030304" pitchFamily="18" charset="0"/>
              </a:rPr>
              <a:t>.</a:t>
            </a:r>
            <a:br>
              <a:rPr lang="it-IT" altLang="it-IT" sz="2000" dirty="0">
                <a:solidFill>
                  <a:srgbClr val="765B90"/>
                </a:solidFill>
                <a:latin typeface="Book Antiqua" panose="02040602050305030304" pitchFamily="18" charset="0"/>
              </a:rPr>
            </a:br>
            <a:br>
              <a:rPr lang="it-IT" altLang="it-IT" sz="2000" dirty="0">
                <a:solidFill>
                  <a:srgbClr val="765B90"/>
                </a:solidFill>
                <a:latin typeface="Book Antiqua" panose="02040602050305030304" pitchFamily="18" charset="0"/>
              </a:rPr>
            </a:br>
            <a:r>
              <a:rPr lang="it-IT" altLang="it-IT" sz="2000" dirty="0">
                <a:solidFill>
                  <a:srgbClr val="765B90"/>
                </a:solidFill>
                <a:latin typeface="Book Antiqua" panose="02040602050305030304" pitchFamily="18" charset="0"/>
              </a:rPr>
              <a:t>Fattori che rendono gli </a:t>
            </a:r>
            <a:r>
              <a:rPr lang="it-IT" altLang="it-IT" sz="2000" b="1" dirty="0">
                <a:solidFill>
                  <a:srgbClr val="765B90"/>
                </a:solidFill>
                <a:latin typeface="Book Antiqua" panose="02040602050305030304" pitchFamily="18" charset="0"/>
              </a:rPr>
              <a:t>agroecosistemi dei sistemi funzionali </a:t>
            </a:r>
            <a:r>
              <a:rPr lang="it-IT" altLang="it-IT" sz="2000" dirty="0">
                <a:solidFill>
                  <a:srgbClr val="765B90"/>
                </a:solidFill>
                <a:latin typeface="Book Antiqua" panose="02040602050305030304" pitchFamily="18" charset="0"/>
              </a:rPr>
              <a:t>e (vale a dire non solo transitoriamente colonizzato dai componenti dell'ecosistema) sono i tipi di gestione:  </a:t>
            </a:r>
            <a:r>
              <a:rPr lang="it-IT" altLang="it-IT" sz="2000" b="1" dirty="0">
                <a:solidFill>
                  <a:srgbClr val="765B90"/>
                </a:solidFill>
                <a:latin typeface="Book Antiqua" panose="02040602050305030304" pitchFamily="18" charset="0"/>
              </a:rPr>
              <a:t>pratiche agronomiche e pesticidi</a:t>
            </a:r>
            <a:r>
              <a:rPr lang="it-IT" altLang="it-IT" sz="2000" dirty="0">
                <a:latin typeface="Calibri" panose="020F0502020204030204" pitchFamily="34" charset="0"/>
              </a:rPr>
              <a:t>.</a:t>
            </a:r>
            <a:endParaRPr lang="en-GB" altLang="it-IT" sz="2000" dirty="0">
              <a:solidFill>
                <a:srgbClr val="000000"/>
              </a:solidFill>
              <a:latin typeface="Book Antiqua" panose="02040602050305030304" pitchFamily="18" charset="0"/>
            </a:endParaRPr>
          </a:p>
        </p:txBody>
      </p:sp>
      <p:sp>
        <p:nvSpPr>
          <p:cNvPr id="13" name="CasellaDiTesto 12"/>
          <p:cNvSpPr txBox="1"/>
          <p:nvPr/>
        </p:nvSpPr>
        <p:spPr>
          <a:xfrm>
            <a:off x="1417144" y="4666890"/>
            <a:ext cx="6645427" cy="1815882"/>
          </a:xfrm>
          <a:prstGeom prst="rect">
            <a:avLst/>
          </a:prstGeom>
          <a:solidFill>
            <a:srgbClr val="DDF49D"/>
          </a:solidFill>
        </p:spPr>
        <p:style>
          <a:lnRef idx="0">
            <a:schemeClr val="accent2"/>
          </a:lnRef>
          <a:fillRef idx="3">
            <a:schemeClr val="accent2"/>
          </a:fillRef>
          <a:effectRef idx="3">
            <a:schemeClr val="accent2"/>
          </a:effectRef>
          <a:fontRef idx="minor">
            <a:schemeClr val="lt1"/>
          </a:fontRef>
        </p:style>
        <p:txBody>
          <a:bodyPr>
            <a:spAutoFit/>
          </a:bodyPr>
          <a:lstStyle/>
          <a:p>
            <a:pPr algn="ctr" eaLnBrk="1" hangingPunct="1">
              <a:defRPr/>
            </a:pPr>
            <a:r>
              <a:rPr lang="en-US" sz="2800" b="1" dirty="0">
                <a:solidFill>
                  <a:srgbClr val="765B90"/>
                </a:solidFill>
                <a:latin typeface="Book Antiqua" panose="02040602050305030304" pitchFamily="18" charset="0"/>
                <a:cs typeface="Arial" pitchFamily="34" charset="0"/>
              </a:rPr>
              <a:t>La </a:t>
            </a:r>
            <a:r>
              <a:rPr lang="en-US" sz="2800" b="1" dirty="0" err="1">
                <a:solidFill>
                  <a:srgbClr val="765B90"/>
                </a:solidFill>
                <a:latin typeface="Book Antiqua" panose="02040602050305030304" pitchFamily="18" charset="0"/>
                <a:cs typeface="Arial" pitchFamily="34" charset="0"/>
              </a:rPr>
              <a:t>biodiversità</a:t>
            </a:r>
            <a:r>
              <a:rPr lang="en-US" sz="2800" b="1" dirty="0">
                <a:solidFill>
                  <a:srgbClr val="765B90"/>
                </a:solidFill>
                <a:latin typeface="Book Antiqua" panose="02040602050305030304" pitchFamily="18" charset="0"/>
                <a:cs typeface="Arial" pitchFamily="34" charset="0"/>
              </a:rPr>
              <a:t> è un </a:t>
            </a:r>
            <a:r>
              <a:rPr lang="en-US" sz="2800" b="1" dirty="0" err="1">
                <a:solidFill>
                  <a:srgbClr val="765B90"/>
                </a:solidFill>
                <a:latin typeface="Book Antiqua" panose="02040602050305030304" pitchFamily="18" charset="0"/>
                <a:cs typeface="Arial" pitchFamily="34" charset="0"/>
              </a:rPr>
              <a:t>valore</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aggiunto</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alla</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produzione</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agricola</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che</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può</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incrementarne</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il</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valore</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commerciale</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portanto</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beneficio</a:t>
            </a:r>
            <a:r>
              <a:rPr lang="en-US" sz="2800" b="1" dirty="0">
                <a:solidFill>
                  <a:srgbClr val="765B90"/>
                </a:solidFill>
                <a:latin typeface="Book Antiqua" panose="02040602050305030304" pitchFamily="18" charset="0"/>
                <a:cs typeface="Arial" pitchFamily="34" charset="0"/>
              </a:rPr>
              <a:t> </a:t>
            </a:r>
            <a:r>
              <a:rPr lang="en-US" sz="2800" b="1" dirty="0" err="1">
                <a:solidFill>
                  <a:srgbClr val="765B90"/>
                </a:solidFill>
                <a:latin typeface="Book Antiqua" panose="02040602050305030304" pitchFamily="18" charset="0"/>
                <a:cs typeface="Arial" pitchFamily="34" charset="0"/>
              </a:rPr>
              <a:t>economico</a:t>
            </a:r>
            <a:r>
              <a:rPr lang="en-US" sz="2800" b="1" dirty="0">
                <a:solidFill>
                  <a:srgbClr val="765B90"/>
                </a:solidFill>
                <a:latin typeface="Book Antiqua" panose="02040602050305030304" pitchFamily="18" charset="0"/>
                <a:cs typeface="Arial" pitchFamily="34" charset="0"/>
              </a:rPr>
              <a:t>!</a:t>
            </a:r>
          </a:p>
        </p:txBody>
      </p:sp>
      <p:sp>
        <p:nvSpPr>
          <p:cNvPr id="18" name="Titolo 1"/>
          <p:cNvSpPr txBox="1">
            <a:spLocks/>
          </p:cNvSpPr>
          <p:nvPr/>
        </p:nvSpPr>
        <p:spPr>
          <a:xfrm>
            <a:off x="33337" y="114514"/>
            <a:ext cx="12125325" cy="955033"/>
          </a:xfrm>
          <a:prstGeom prst="rect">
            <a:avLst/>
          </a:prstGeom>
          <a:noFill/>
          <a:ln>
            <a:noFill/>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it-IT" sz="2800" b="1" dirty="0">
                <a:solidFill>
                  <a:srgbClr val="490092"/>
                </a:solidFill>
                <a:latin typeface="Book Antiqua" panose="02040602050305030304" pitchFamily="18" charset="0"/>
                <a:cs typeface="Calibri" panose="020F0502020204030204" pitchFamily="34" charset="0"/>
              </a:rPr>
              <a:t>La </a:t>
            </a:r>
            <a:r>
              <a:rPr lang="en-US" altLang="it-IT" sz="2800" b="1" dirty="0" err="1">
                <a:solidFill>
                  <a:srgbClr val="490092"/>
                </a:solidFill>
                <a:latin typeface="Book Antiqua" panose="02040602050305030304" pitchFamily="18" charset="0"/>
                <a:cs typeface="Calibri" panose="020F0502020204030204" pitchFamily="34" charset="0"/>
              </a:rPr>
              <a:t>biodiversità</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legata</a:t>
            </a:r>
            <a:r>
              <a:rPr lang="en-US" altLang="it-IT" sz="2800" b="1" dirty="0">
                <a:solidFill>
                  <a:srgbClr val="490092"/>
                </a:solidFill>
                <a:latin typeface="Book Antiqua" panose="02040602050305030304" pitchFamily="18" charset="0"/>
                <a:cs typeface="Calibri" panose="020F0502020204030204" pitchFamily="34" charset="0"/>
              </a:rPr>
              <a:t> ad un </a:t>
            </a:r>
            <a:r>
              <a:rPr lang="en-US" altLang="it-IT" sz="2800" b="1" dirty="0" err="1">
                <a:solidFill>
                  <a:srgbClr val="490092"/>
                </a:solidFill>
                <a:latin typeface="Book Antiqua" panose="02040602050305030304" pitchFamily="18" charset="0"/>
                <a:cs typeface="Calibri" panose="020F0502020204030204" pitchFamily="34" charset="0"/>
              </a:rPr>
              <a:t>coltivo</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è</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importante</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sia</a:t>
            </a:r>
            <a:r>
              <a:rPr lang="en-US" altLang="it-IT" sz="2800" b="1" dirty="0">
                <a:solidFill>
                  <a:srgbClr val="490092"/>
                </a:solidFill>
                <a:latin typeface="Book Antiqua" panose="02040602050305030304" pitchFamily="18" charset="0"/>
                <a:cs typeface="Calibri" panose="020F0502020204030204" pitchFamily="34" charset="0"/>
              </a:rPr>
              <a:t> in </a:t>
            </a:r>
            <a:r>
              <a:rPr lang="en-US" altLang="it-IT" sz="2800" b="1" dirty="0" err="1">
                <a:solidFill>
                  <a:srgbClr val="490092"/>
                </a:solidFill>
                <a:latin typeface="Book Antiqua" panose="02040602050305030304" pitchFamily="18" charset="0"/>
                <a:cs typeface="Calibri" panose="020F0502020204030204" pitchFamily="34" charset="0"/>
              </a:rPr>
              <a:t>quantita</a:t>
            </a:r>
            <a:r>
              <a:rPr lang="en-US" altLang="it-IT" sz="2800" b="1" dirty="0">
                <a:solidFill>
                  <a:srgbClr val="490092"/>
                </a:solidFill>
                <a:latin typeface="Book Antiqua" panose="02040602050305030304" pitchFamily="18" charset="0"/>
                <a:cs typeface="Calibri" panose="020F0502020204030204" pitchFamily="34" charset="0"/>
              </a:rPr>
              <a:t>’ </a:t>
            </a:r>
            <a:r>
              <a:rPr lang="en-US" altLang="it-IT" sz="2800" b="1" dirty="0" err="1">
                <a:solidFill>
                  <a:srgbClr val="490092"/>
                </a:solidFill>
                <a:latin typeface="Book Antiqua" panose="02040602050305030304" pitchFamily="18" charset="0"/>
                <a:cs typeface="Calibri" panose="020F0502020204030204" pitchFamily="34" charset="0"/>
              </a:rPr>
              <a:t>sia</a:t>
            </a:r>
            <a:r>
              <a:rPr lang="en-US" altLang="it-IT" sz="2800" b="1" dirty="0">
                <a:solidFill>
                  <a:srgbClr val="490092"/>
                </a:solidFill>
                <a:latin typeface="Book Antiqua" panose="02040602050305030304" pitchFamily="18" charset="0"/>
                <a:cs typeface="Calibri" panose="020F0502020204030204" pitchFamily="34" charset="0"/>
              </a:rPr>
              <a:t> in </a:t>
            </a:r>
            <a:r>
              <a:rPr lang="en-US" altLang="it-IT" sz="2800" b="1" dirty="0" err="1">
                <a:solidFill>
                  <a:srgbClr val="490092"/>
                </a:solidFill>
                <a:latin typeface="Book Antiqua" panose="02040602050305030304" pitchFamily="18" charset="0"/>
                <a:cs typeface="Calibri" panose="020F0502020204030204" pitchFamily="34" charset="0"/>
              </a:rPr>
              <a:t>qualita</a:t>
            </a:r>
            <a:r>
              <a:rPr lang="en-US" altLang="it-IT" sz="2800" b="1" dirty="0">
                <a:solidFill>
                  <a:srgbClr val="765B90"/>
                </a:solidFill>
                <a:effectLst>
                  <a:outerShdw blurRad="38100" dist="38100" dir="2700000" algn="tl">
                    <a:srgbClr val="000000">
                      <a:alpha val="43137"/>
                    </a:srgbClr>
                  </a:outerShdw>
                </a:effectLst>
                <a:latin typeface="Book Antiqua" panose="02040602050305030304" pitchFamily="18" charset="0"/>
                <a:cs typeface="Tahoma" pitchFamily="34" charset="0"/>
              </a:rPr>
              <a:t>’</a:t>
            </a:r>
          </a:p>
        </p:txBody>
      </p:sp>
      <p:pic>
        <p:nvPicPr>
          <p:cNvPr id="10" name="Immagine 9">
            <a:extLst>
              <a:ext uri="{FF2B5EF4-FFF2-40B4-BE49-F238E27FC236}">
                <a16:creationId xmlns:a16="http://schemas.microsoft.com/office/drawing/2014/main" id="{1A7BBDD0-B63D-7340-989C-62D6D7221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4327651"/>
            <a:ext cx="3269672" cy="2180007"/>
          </a:xfrm>
          <a:prstGeom prst="rect">
            <a:avLst/>
          </a:prstGeom>
          <a:ln>
            <a:noFill/>
          </a:ln>
          <a:effectLst>
            <a:softEdge rad="112500"/>
          </a:effectLst>
        </p:spPr>
      </p:pic>
      <p:sp>
        <p:nvSpPr>
          <p:cNvPr id="6" name="Rettangolo 5">
            <a:extLst>
              <a:ext uri="{FF2B5EF4-FFF2-40B4-BE49-F238E27FC236}">
                <a16:creationId xmlns:a16="http://schemas.microsoft.com/office/drawing/2014/main" id="{A5681DED-3A35-3F4C-8CD6-F6F3FDFA76B3}"/>
              </a:ext>
            </a:extLst>
          </p:cNvPr>
          <p:cNvSpPr/>
          <p:nvPr/>
        </p:nvSpPr>
        <p:spPr>
          <a:xfrm>
            <a:off x="10257748" y="6517719"/>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522501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EF8B53E8-9EEB-6B4D-938B-11F2286C73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97" y="1189307"/>
            <a:ext cx="4688525" cy="2380159"/>
          </a:xfrm>
          <a:prstGeom prst="rect">
            <a:avLst/>
          </a:prstGeom>
        </p:spPr>
      </p:pic>
      <p:sp>
        <p:nvSpPr>
          <p:cNvPr id="4" name="Rectangle 3">
            <a:extLst>
              <a:ext uri="{FF2B5EF4-FFF2-40B4-BE49-F238E27FC236}">
                <a16:creationId xmlns:a16="http://schemas.microsoft.com/office/drawing/2014/main" id="{7F6CC993-5D99-084A-AED8-ABF62B7C3728}"/>
              </a:ext>
            </a:extLst>
          </p:cNvPr>
          <p:cNvSpPr txBox="1">
            <a:spLocks noGrp="1" noChangeArrowheads="1"/>
          </p:cNvSpPr>
          <p:nvPr>
            <p:ph type="ctrTitle"/>
          </p:nvPr>
        </p:nvSpPr>
        <p:spPr>
          <a:xfrm>
            <a:off x="219282" y="263526"/>
            <a:ext cx="11972717" cy="73101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it-IT" altLang="nl-NL" b="1" cap="none" dirty="0">
                <a:solidFill>
                  <a:srgbClr val="490092"/>
                </a:solidFill>
                <a:latin typeface="Book Antiqua" panose="02040602050305030304" pitchFamily="18" charset="0"/>
                <a:cs typeface="Calibri" panose="020F0502020204030204" pitchFamily="34" charset="0"/>
              </a:rPr>
              <a:t>La Strategia Europa Biodiversità 2030 e l’Iniziativa Impollinatori sono due strumenti concreti per la conservazione</a:t>
            </a:r>
          </a:p>
        </p:txBody>
      </p:sp>
      <p:pic>
        <p:nvPicPr>
          <p:cNvPr id="8" name="Immagine 7">
            <a:extLst>
              <a:ext uri="{FF2B5EF4-FFF2-40B4-BE49-F238E27FC236}">
                <a16:creationId xmlns:a16="http://schemas.microsoft.com/office/drawing/2014/main" id="{CC963926-5D4E-6446-83CA-CF4C4AED6DFA}"/>
              </a:ext>
            </a:extLst>
          </p:cNvPr>
          <p:cNvPicPr>
            <a:picLocks noChangeAspect="1"/>
          </p:cNvPicPr>
          <p:nvPr/>
        </p:nvPicPr>
        <p:blipFill rotWithShape="1">
          <a:blip r:embed="rId3"/>
          <a:srcRect l="18500" t="16401" r="20075" b="5201"/>
          <a:stretch/>
        </p:blipFill>
        <p:spPr>
          <a:xfrm>
            <a:off x="1959233" y="4222816"/>
            <a:ext cx="3411469" cy="2449260"/>
          </a:xfrm>
          <a:prstGeom prst="rect">
            <a:avLst/>
          </a:prstGeom>
        </p:spPr>
      </p:pic>
      <p:pic>
        <p:nvPicPr>
          <p:cNvPr id="6" name="Segnaposto contenuto 3">
            <a:extLst>
              <a:ext uri="{FF2B5EF4-FFF2-40B4-BE49-F238E27FC236}">
                <a16:creationId xmlns:a16="http://schemas.microsoft.com/office/drawing/2014/main" id="{BCB739AC-A0F5-0649-93BC-61F53EC22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19282" y="4222816"/>
            <a:ext cx="1473066" cy="24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E9727682-97D4-CB48-9A64-2B553E8A5E0E}"/>
              </a:ext>
            </a:extLst>
          </p:cNvPr>
          <p:cNvPicPr>
            <a:picLocks noChangeAspect="1"/>
          </p:cNvPicPr>
          <p:nvPr/>
        </p:nvPicPr>
        <p:blipFill rotWithShape="1">
          <a:blip r:embed="rId5"/>
          <a:srcRect l="31400" t="56400" r="20200" b="21556"/>
          <a:stretch/>
        </p:blipFill>
        <p:spPr>
          <a:xfrm>
            <a:off x="5616805" y="5495312"/>
            <a:ext cx="4425696" cy="1172423"/>
          </a:xfrm>
          <a:prstGeom prst="rect">
            <a:avLst/>
          </a:prstGeom>
        </p:spPr>
      </p:pic>
      <p:sp>
        <p:nvSpPr>
          <p:cNvPr id="12" name="Rettangolo 11">
            <a:extLst>
              <a:ext uri="{FF2B5EF4-FFF2-40B4-BE49-F238E27FC236}">
                <a16:creationId xmlns:a16="http://schemas.microsoft.com/office/drawing/2014/main" id="{5A533EB2-9DF0-8941-85F1-FD2B0ABF51A7}"/>
              </a:ext>
            </a:extLst>
          </p:cNvPr>
          <p:cNvSpPr/>
          <p:nvPr/>
        </p:nvSpPr>
        <p:spPr>
          <a:xfrm>
            <a:off x="7535934" y="4344264"/>
            <a:ext cx="4528930" cy="923330"/>
          </a:xfrm>
          <a:prstGeom prst="rect">
            <a:avLst/>
          </a:prstGeom>
          <a:solidFill>
            <a:schemeClr val="accent6">
              <a:lumMod val="20000"/>
              <a:lumOff val="80000"/>
            </a:schemeClr>
          </a:solidFill>
        </p:spPr>
        <p:txBody>
          <a:bodyPr wrap="square">
            <a:spAutoFit/>
            <a:scene3d>
              <a:camera prst="orthographicFront"/>
              <a:lightRig rig="soft" dir="t">
                <a:rot lat="0" lon="0" rev="15600000"/>
              </a:lightRig>
            </a:scene3d>
            <a:sp3d extrusionH="57150" prstMaterial="softEdge">
              <a:bevelT w="25400" h="38100"/>
            </a:sp3d>
          </a:bodyPr>
          <a:lstStyle/>
          <a:p>
            <a:r>
              <a:rPr lang="it-IT" b="1" dirty="0" err="1">
                <a:ln/>
                <a:solidFill>
                  <a:schemeClr val="accent5"/>
                </a:solidFill>
              </a:rPr>
              <a:t>https</a:t>
            </a:r>
            <a:r>
              <a:rPr lang="it-IT" b="1" dirty="0">
                <a:ln/>
                <a:solidFill>
                  <a:schemeClr val="accent5"/>
                </a:solidFill>
              </a:rPr>
              <a:t>://</a:t>
            </a:r>
            <a:r>
              <a:rPr lang="it-IT" b="1" dirty="0" err="1">
                <a:ln/>
                <a:solidFill>
                  <a:schemeClr val="accent5"/>
                </a:solidFill>
              </a:rPr>
              <a:t>environment.ec.europa.eu</a:t>
            </a:r>
            <a:r>
              <a:rPr lang="it-IT" b="1" dirty="0">
                <a:ln/>
                <a:solidFill>
                  <a:schemeClr val="accent5"/>
                </a:solidFill>
              </a:rPr>
              <a:t>/</a:t>
            </a:r>
            <a:r>
              <a:rPr lang="it-IT" b="1" dirty="0" err="1">
                <a:ln/>
                <a:solidFill>
                  <a:schemeClr val="accent5"/>
                </a:solidFill>
              </a:rPr>
              <a:t>topics</a:t>
            </a:r>
            <a:r>
              <a:rPr lang="it-IT" b="1" dirty="0">
                <a:ln/>
                <a:solidFill>
                  <a:schemeClr val="accent5"/>
                </a:solidFill>
              </a:rPr>
              <a:t>/nature-and-</a:t>
            </a:r>
            <a:r>
              <a:rPr lang="it-IT" b="1" dirty="0" err="1">
                <a:ln/>
                <a:solidFill>
                  <a:schemeClr val="accent5"/>
                </a:solidFill>
              </a:rPr>
              <a:t>biodiversity</a:t>
            </a:r>
            <a:r>
              <a:rPr lang="it-IT" b="1" dirty="0">
                <a:ln/>
                <a:solidFill>
                  <a:schemeClr val="accent5"/>
                </a:solidFill>
              </a:rPr>
              <a:t>/nature-</a:t>
            </a:r>
            <a:r>
              <a:rPr lang="it-IT" b="1" dirty="0" err="1">
                <a:ln/>
                <a:solidFill>
                  <a:schemeClr val="accent5"/>
                </a:solidFill>
              </a:rPr>
              <a:t>restoration</a:t>
            </a:r>
            <a:r>
              <a:rPr lang="it-IT" b="1" dirty="0">
                <a:ln/>
                <a:solidFill>
                  <a:schemeClr val="accent5"/>
                </a:solidFill>
              </a:rPr>
              <a:t>-</a:t>
            </a:r>
            <a:r>
              <a:rPr lang="it-IT" b="1" dirty="0" err="1">
                <a:ln/>
                <a:solidFill>
                  <a:schemeClr val="accent5"/>
                </a:solidFill>
              </a:rPr>
              <a:t>law_en</a:t>
            </a:r>
            <a:endParaRPr lang="it-IT" b="1" dirty="0">
              <a:ln/>
              <a:solidFill>
                <a:schemeClr val="accent5"/>
              </a:solidFill>
            </a:endParaRPr>
          </a:p>
        </p:txBody>
      </p:sp>
      <p:sp>
        <p:nvSpPr>
          <p:cNvPr id="2" name="Rettangolo 1">
            <a:extLst>
              <a:ext uri="{FF2B5EF4-FFF2-40B4-BE49-F238E27FC236}">
                <a16:creationId xmlns:a16="http://schemas.microsoft.com/office/drawing/2014/main" id="{EAAD7217-7D5A-8945-805A-40C9E9B95140}"/>
              </a:ext>
            </a:extLst>
          </p:cNvPr>
          <p:cNvSpPr/>
          <p:nvPr/>
        </p:nvSpPr>
        <p:spPr>
          <a:xfrm>
            <a:off x="0" y="3369868"/>
            <a:ext cx="6807710" cy="923330"/>
          </a:xfrm>
          <a:prstGeom prst="rect">
            <a:avLst/>
          </a:prstGeom>
          <a:solidFill>
            <a:schemeClr val="accent6">
              <a:lumMod val="20000"/>
              <a:lumOff val="80000"/>
            </a:schemeClr>
          </a:solidFill>
        </p:spPr>
        <p:txBody>
          <a:bodyPr wrap="square">
            <a:spAutoFit/>
          </a:bodyPr>
          <a:lstStyle/>
          <a:p>
            <a:pPr algn="ctr"/>
            <a:r>
              <a:rPr lang="it-IT" dirty="0">
                <a:solidFill>
                  <a:srgbClr val="7030A0"/>
                </a:solidFill>
                <a:latin typeface="Book Antiqua" panose="02040602050305030304" pitchFamily="18" charset="0"/>
              </a:rPr>
              <a:t>Il 20 Maggio 2020 la Commissione Europea ha pubblicato la Strategia Europea Biodiversità 2030  «Riportare la natura nelle nostre vite»., che contiene obiettivi ambiziosi</a:t>
            </a:r>
            <a:endParaRPr lang="it-IT" dirty="0">
              <a:solidFill>
                <a:srgbClr val="FF0000"/>
              </a:solidFill>
              <a:latin typeface="Book Antiqua" panose="02040602050305030304" pitchFamily="18" charset="0"/>
            </a:endParaRPr>
          </a:p>
        </p:txBody>
      </p:sp>
      <mc:AlternateContent xmlns:mc="http://schemas.openxmlformats.org/markup-compatibility/2006" xmlns:p14="http://schemas.microsoft.com/office/powerpoint/2010/main">
        <mc:Choice Requires="p14">
          <p:contentPart p14:bwMode="auto" r:id="rId6">
            <p14:nvContentPartPr>
              <p14:cNvPr id="23" name="Input penna 22">
                <a:extLst>
                  <a:ext uri="{FF2B5EF4-FFF2-40B4-BE49-F238E27FC236}">
                    <a16:creationId xmlns:a16="http://schemas.microsoft.com/office/drawing/2014/main" id="{DB196430-B53F-3144-A1EE-D93FCFEEC565}"/>
                  </a:ext>
                </a:extLst>
              </p14:cNvPr>
              <p14:cNvContentPartPr/>
              <p14:nvPr/>
            </p14:nvContentPartPr>
            <p14:xfrm>
              <a:off x="1347046" y="2500686"/>
              <a:ext cx="1278360" cy="23400"/>
            </p14:xfrm>
          </p:contentPart>
        </mc:Choice>
        <mc:Fallback xmlns="">
          <p:pic>
            <p:nvPicPr>
              <p:cNvPr id="23" name="Input penna 22">
                <a:extLst>
                  <a:ext uri="{FF2B5EF4-FFF2-40B4-BE49-F238E27FC236}">
                    <a16:creationId xmlns:a16="http://schemas.microsoft.com/office/drawing/2014/main" id="{DB196430-B53F-3144-A1EE-D93FCFEEC565}"/>
                  </a:ext>
                </a:extLst>
              </p:cNvPr>
              <p:cNvPicPr/>
              <p:nvPr/>
            </p:nvPicPr>
            <p:blipFill>
              <a:blip r:embed="rId10"/>
              <a:stretch>
                <a:fillRect/>
              </a:stretch>
            </p:blipFill>
            <p:spPr>
              <a:xfrm>
                <a:off x="1338406" y="2491686"/>
                <a:ext cx="1296000" cy="41040"/>
              </a:xfrm>
              <a:prstGeom prst="rect">
                <a:avLst/>
              </a:prstGeom>
            </p:spPr>
          </p:pic>
        </mc:Fallback>
      </mc:AlternateContent>
      <p:pic>
        <p:nvPicPr>
          <p:cNvPr id="5" name="Immagine 4">
            <a:extLst>
              <a:ext uri="{FF2B5EF4-FFF2-40B4-BE49-F238E27FC236}">
                <a16:creationId xmlns:a16="http://schemas.microsoft.com/office/drawing/2014/main" id="{5DB53DA7-B11D-2E40-8B2C-1FBB83C7EB7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16805" y="4345051"/>
            <a:ext cx="1919129" cy="1308290"/>
          </a:xfrm>
          <a:prstGeom prst="rect">
            <a:avLst/>
          </a:prstGeom>
        </p:spPr>
      </p:pic>
      <p:sp>
        <p:nvSpPr>
          <p:cNvPr id="16" name="Rettangolo 15">
            <a:extLst>
              <a:ext uri="{FF2B5EF4-FFF2-40B4-BE49-F238E27FC236}">
                <a16:creationId xmlns:a16="http://schemas.microsoft.com/office/drawing/2014/main" id="{53331AA9-26F5-664F-82E9-F9BE872605B6}"/>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3074" name="Picture 2" descr="Nature Restoration Law: una strada urgente ma in salita – Fondazione Ugo La  Malfa">
            <a:extLst>
              <a:ext uri="{FF2B5EF4-FFF2-40B4-BE49-F238E27FC236}">
                <a16:creationId xmlns:a16="http://schemas.microsoft.com/office/drawing/2014/main" id="{9C17C2B7-7814-474A-8A50-39ABE3154CA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86147" y="1082486"/>
            <a:ext cx="5715000" cy="320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724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6CC993-5D99-084A-AED8-ABF62B7C3728}"/>
              </a:ext>
            </a:extLst>
          </p:cNvPr>
          <p:cNvSpPr txBox="1">
            <a:spLocks noGrp="1" noChangeArrowheads="1"/>
          </p:cNvSpPr>
          <p:nvPr>
            <p:ph type="ctrTitle"/>
          </p:nvPr>
        </p:nvSpPr>
        <p:spPr>
          <a:xfrm>
            <a:off x="519857" y="217293"/>
            <a:ext cx="11381290" cy="101488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it-IT" altLang="nl-NL" b="1" cap="none" dirty="0">
                <a:solidFill>
                  <a:srgbClr val="490092"/>
                </a:solidFill>
                <a:latin typeface="Book Antiqua" panose="02040602050305030304" pitchFamily="18" charset="0"/>
                <a:cs typeface="Calibri" panose="020F0502020204030204" pitchFamily="34" charset="0"/>
              </a:rPr>
              <a:t>La Strategia Europea e gli impegni dei singoli Stati membri</a:t>
            </a:r>
          </a:p>
        </p:txBody>
      </p:sp>
      <p:sp>
        <p:nvSpPr>
          <p:cNvPr id="3" name="Sottotitolo 2">
            <a:extLst>
              <a:ext uri="{FF2B5EF4-FFF2-40B4-BE49-F238E27FC236}">
                <a16:creationId xmlns:a16="http://schemas.microsoft.com/office/drawing/2014/main" id="{701D921E-4CF7-014E-8162-E9B42563448A}"/>
              </a:ext>
            </a:extLst>
          </p:cNvPr>
          <p:cNvSpPr>
            <a:spLocks noGrp="1"/>
          </p:cNvSpPr>
          <p:nvPr>
            <p:ph type="subTitle" idx="1"/>
          </p:nvPr>
        </p:nvSpPr>
        <p:spPr>
          <a:xfrm>
            <a:off x="0" y="6084771"/>
            <a:ext cx="11381289" cy="940925"/>
          </a:xfrm>
        </p:spPr>
        <p:txBody>
          <a:bodyPr>
            <a:normAutofit/>
          </a:bodyPr>
          <a:lstStyle/>
          <a:p>
            <a:r>
              <a:rPr lang="it-IT" b="1" dirty="0">
                <a:solidFill>
                  <a:srgbClr val="7030A0"/>
                </a:solidFill>
                <a:latin typeface="Book Antiqua" panose="02040602050305030304" pitchFamily="18" charset="0"/>
              </a:rPr>
              <a:t>Molti riguardano l’agricoltura e viene citata esplicitamente l’</a:t>
            </a:r>
            <a:r>
              <a:rPr lang="it-IT" b="1" dirty="0" err="1">
                <a:solidFill>
                  <a:srgbClr val="7030A0"/>
                </a:solidFill>
                <a:latin typeface="Book Antiqua" panose="02040602050305030304" pitchFamily="18" charset="0"/>
              </a:rPr>
              <a:t>agroecologia</a:t>
            </a:r>
            <a:r>
              <a:rPr lang="it-IT" b="1" dirty="0">
                <a:solidFill>
                  <a:srgbClr val="7030A0"/>
                </a:solidFill>
                <a:latin typeface="Book Antiqua" panose="02040602050305030304" pitchFamily="18" charset="0"/>
              </a:rPr>
              <a:t> al fianco della riduzione dei pesticidi e della conversione al biologico</a:t>
            </a:r>
          </a:p>
        </p:txBody>
      </p:sp>
      <p:grpSp>
        <p:nvGrpSpPr>
          <p:cNvPr id="2" name="Gruppo 1">
            <a:extLst>
              <a:ext uri="{FF2B5EF4-FFF2-40B4-BE49-F238E27FC236}">
                <a16:creationId xmlns:a16="http://schemas.microsoft.com/office/drawing/2014/main" id="{E76CD415-A873-3E49-9DA1-128D03AA7E2B}"/>
              </a:ext>
            </a:extLst>
          </p:cNvPr>
          <p:cNvGrpSpPr/>
          <p:nvPr/>
        </p:nvGrpSpPr>
        <p:grpSpPr>
          <a:xfrm>
            <a:off x="555477" y="1094872"/>
            <a:ext cx="5169972" cy="2832675"/>
            <a:chOff x="5411692" y="1107932"/>
            <a:chExt cx="6714792" cy="3934419"/>
          </a:xfrm>
        </p:grpSpPr>
        <p:sp>
          <p:nvSpPr>
            <p:cNvPr id="10" name="Rettangolo 9">
              <a:extLst>
                <a:ext uri="{FF2B5EF4-FFF2-40B4-BE49-F238E27FC236}">
                  <a16:creationId xmlns:a16="http://schemas.microsoft.com/office/drawing/2014/main" id="{C0880FE4-6682-914F-97BA-62732AB82ADB}"/>
                </a:ext>
              </a:extLst>
            </p:cNvPr>
            <p:cNvSpPr/>
            <p:nvPr/>
          </p:nvSpPr>
          <p:spPr>
            <a:xfrm>
              <a:off x="6704862" y="4110880"/>
              <a:ext cx="378630" cy="553998"/>
            </a:xfrm>
            <a:prstGeom prst="rect">
              <a:avLst/>
            </a:prstGeom>
          </p:spPr>
          <p:txBody>
            <a:bodyPr wrap="none">
              <a:spAutoFit/>
            </a:bodyPr>
            <a:lstStyle/>
            <a:p>
              <a:r>
                <a:rPr lang="it-IT" sz="3000" b="1" dirty="0">
                  <a:solidFill>
                    <a:srgbClr val="A5A5A5">
                      <a:lumMod val="75000"/>
                    </a:srgbClr>
                  </a:solidFill>
                </a:rPr>
                <a:t>?</a:t>
              </a:r>
              <a:endParaRPr lang="it-IT" dirty="0"/>
            </a:p>
          </p:txBody>
        </p:sp>
        <p:pic>
          <p:nvPicPr>
            <p:cNvPr id="11" name="Immagine 10">
              <a:extLst>
                <a:ext uri="{FF2B5EF4-FFF2-40B4-BE49-F238E27FC236}">
                  <a16:creationId xmlns:a16="http://schemas.microsoft.com/office/drawing/2014/main" id="{ED3413D6-DA2C-9F4C-A099-414A232E6E90}"/>
                </a:ext>
              </a:extLst>
            </p:cNvPr>
            <p:cNvPicPr>
              <a:picLocks noChangeAspect="1"/>
            </p:cNvPicPr>
            <p:nvPr/>
          </p:nvPicPr>
          <p:blipFill rotWithShape="1">
            <a:blip r:embed="rId2"/>
            <a:srcRect l="1254" r="2068"/>
            <a:stretch/>
          </p:blipFill>
          <p:spPr>
            <a:xfrm>
              <a:off x="5861788" y="1107932"/>
              <a:ext cx="6264696" cy="3640532"/>
            </a:xfrm>
            <a:prstGeom prst="rect">
              <a:avLst/>
            </a:prstGeom>
          </p:spPr>
        </p:pic>
        <p:pic>
          <p:nvPicPr>
            <p:cNvPr id="12" name="Elemento grafico 11" descr="Farfalla">
              <a:extLst>
                <a:ext uri="{FF2B5EF4-FFF2-40B4-BE49-F238E27FC236}">
                  <a16:creationId xmlns:a16="http://schemas.microsoft.com/office/drawing/2014/main" id="{F73A05C5-DB21-FA49-8388-365A0FC3FAF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1692" y="3820561"/>
              <a:ext cx="662127" cy="662127"/>
            </a:xfrm>
            <a:prstGeom prst="rect">
              <a:avLst/>
            </a:prstGeom>
          </p:spPr>
        </p:pic>
        <p:pic>
          <p:nvPicPr>
            <p:cNvPr id="13" name="Elemento grafico 12" descr="Ape">
              <a:extLst>
                <a:ext uri="{FF2B5EF4-FFF2-40B4-BE49-F238E27FC236}">
                  <a16:creationId xmlns:a16="http://schemas.microsoft.com/office/drawing/2014/main" id="{34AF7B0B-9DCC-6D47-87D8-3692020C772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7271" y="4254088"/>
              <a:ext cx="457200" cy="457200"/>
            </a:xfrm>
            <a:prstGeom prst="rect">
              <a:avLst/>
            </a:prstGeom>
          </p:spPr>
        </p:pic>
        <p:pic>
          <p:nvPicPr>
            <p:cNvPr id="14" name="Elemento grafico 13" descr="Farfalla">
              <a:extLst>
                <a:ext uri="{FF2B5EF4-FFF2-40B4-BE49-F238E27FC236}">
                  <a16:creationId xmlns:a16="http://schemas.microsoft.com/office/drawing/2014/main" id="{5EC5D974-6584-FD4B-B412-9331B8D3CC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4360" y="1802119"/>
              <a:ext cx="662127" cy="662127"/>
            </a:xfrm>
            <a:prstGeom prst="rect">
              <a:avLst/>
            </a:prstGeom>
          </p:spPr>
        </p:pic>
        <p:pic>
          <p:nvPicPr>
            <p:cNvPr id="15" name="Elemento grafico 14" descr="Farfalla">
              <a:extLst>
                <a:ext uri="{FF2B5EF4-FFF2-40B4-BE49-F238E27FC236}">
                  <a16:creationId xmlns:a16="http://schemas.microsoft.com/office/drawing/2014/main" id="{C105485C-4840-B44B-A85E-2C6C104B97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2524" y="4380224"/>
              <a:ext cx="662127" cy="662127"/>
            </a:xfrm>
            <a:prstGeom prst="rect">
              <a:avLst/>
            </a:prstGeom>
          </p:spPr>
        </p:pic>
        <p:pic>
          <p:nvPicPr>
            <p:cNvPr id="16" name="Elemento grafico 15" descr="Farfalla">
              <a:extLst>
                <a:ext uri="{FF2B5EF4-FFF2-40B4-BE49-F238E27FC236}">
                  <a16:creationId xmlns:a16="http://schemas.microsoft.com/office/drawing/2014/main" id="{95DD5AF4-6D18-8442-A159-F2145E53BE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839517" y="4254088"/>
              <a:ext cx="705653" cy="662127"/>
            </a:xfrm>
            <a:prstGeom prst="rect">
              <a:avLst/>
            </a:prstGeom>
          </p:spPr>
        </p:pic>
        <p:pic>
          <p:nvPicPr>
            <p:cNvPr id="17" name="Elemento grafico 16" descr="Farfalla">
              <a:extLst>
                <a:ext uri="{FF2B5EF4-FFF2-40B4-BE49-F238E27FC236}">
                  <a16:creationId xmlns:a16="http://schemas.microsoft.com/office/drawing/2014/main" id="{DD859E27-973C-0841-A4AF-A7BA630F623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232147" y="1761671"/>
              <a:ext cx="705653" cy="662127"/>
            </a:xfrm>
            <a:prstGeom prst="rect">
              <a:avLst/>
            </a:prstGeom>
          </p:spPr>
        </p:pic>
        <p:pic>
          <p:nvPicPr>
            <p:cNvPr id="18" name="Elemento grafico 17" descr="Farfalla">
              <a:extLst>
                <a:ext uri="{FF2B5EF4-FFF2-40B4-BE49-F238E27FC236}">
                  <a16:creationId xmlns:a16="http://schemas.microsoft.com/office/drawing/2014/main" id="{6936CD8D-54D4-A046-BE59-9B3C9BF98C5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503488" y="1750888"/>
              <a:ext cx="705653" cy="662127"/>
            </a:xfrm>
            <a:prstGeom prst="rect">
              <a:avLst/>
            </a:prstGeom>
          </p:spPr>
        </p:pic>
      </p:grpSp>
      <p:sp>
        <p:nvSpPr>
          <p:cNvPr id="19" name="Rettangolo 18">
            <a:extLst>
              <a:ext uri="{FF2B5EF4-FFF2-40B4-BE49-F238E27FC236}">
                <a16:creationId xmlns:a16="http://schemas.microsoft.com/office/drawing/2014/main" id="{4B28B3CA-4087-B045-92AE-F9EF7C374FA0}"/>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20" name="Immagine 19">
            <a:extLst>
              <a:ext uri="{FF2B5EF4-FFF2-40B4-BE49-F238E27FC236}">
                <a16:creationId xmlns:a16="http://schemas.microsoft.com/office/drawing/2014/main" id="{F8C553D0-89EC-974D-B7F0-CBAC4A366C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86512" y="403827"/>
            <a:ext cx="1005488" cy="1049023"/>
          </a:xfrm>
          <a:prstGeom prst="rect">
            <a:avLst/>
          </a:prstGeom>
        </p:spPr>
      </p:pic>
      <p:pic>
        <p:nvPicPr>
          <p:cNvPr id="22" name="Picture 8" descr="P1000733">
            <a:extLst>
              <a:ext uri="{FF2B5EF4-FFF2-40B4-BE49-F238E27FC236}">
                <a16:creationId xmlns:a16="http://schemas.microsoft.com/office/drawing/2014/main" id="{B98EC770-6B88-054F-9D0D-862A6B797D9F}"/>
              </a:ext>
            </a:extLst>
          </p:cNvPr>
          <p:cNvPicPr>
            <a:picLocks noChangeAspect="1" noChangeArrowheads="1"/>
          </p:cNvPicPr>
          <p:nvPr/>
        </p:nvPicPr>
        <p:blipFill>
          <a:blip r:embed="rId9" cstate="print"/>
          <a:srcRect/>
          <a:stretch>
            <a:fillRect/>
          </a:stretch>
        </p:blipFill>
        <p:spPr bwMode="auto">
          <a:xfrm>
            <a:off x="296372" y="3959526"/>
            <a:ext cx="2756410" cy="2062752"/>
          </a:xfrm>
          <a:prstGeom prst="rect">
            <a:avLst/>
          </a:prstGeom>
          <a:ln>
            <a:noFill/>
          </a:ln>
          <a:effectLst>
            <a:softEdge rad="112500"/>
          </a:effectLst>
        </p:spPr>
      </p:pic>
      <p:pic>
        <p:nvPicPr>
          <p:cNvPr id="23" name="Picture 6" descr="20100727_PEB_045395">
            <a:extLst>
              <a:ext uri="{FF2B5EF4-FFF2-40B4-BE49-F238E27FC236}">
                <a16:creationId xmlns:a16="http://schemas.microsoft.com/office/drawing/2014/main" id="{DD2EE603-3496-8947-8462-FD28CBE98F9E}"/>
              </a:ext>
            </a:extLst>
          </p:cNvPr>
          <p:cNvPicPr>
            <a:picLocks noChangeAspect="1" noChangeArrowheads="1"/>
          </p:cNvPicPr>
          <p:nvPr/>
        </p:nvPicPr>
        <p:blipFill>
          <a:blip r:embed="rId10" cstate="print"/>
          <a:srcRect/>
          <a:stretch>
            <a:fillRect/>
          </a:stretch>
        </p:blipFill>
        <p:spPr bwMode="auto">
          <a:xfrm>
            <a:off x="2671711" y="3946079"/>
            <a:ext cx="2826708" cy="2029345"/>
          </a:xfrm>
          <a:prstGeom prst="rect">
            <a:avLst/>
          </a:prstGeom>
          <a:ln>
            <a:noFill/>
          </a:ln>
          <a:effectLst>
            <a:softEdge rad="112500"/>
          </a:effectLst>
        </p:spPr>
      </p:pic>
      <p:sp>
        <p:nvSpPr>
          <p:cNvPr id="24" name="object 8">
            <a:extLst>
              <a:ext uri="{FF2B5EF4-FFF2-40B4-BE49-F238E27FC236}">
                <a16:creationId xmlns:a16="http://schemas.microsoft.com/office/drawing/2014/main" id="{DD7A9248-EFA2-134E-B399-1AFDDF5993AD}"/>
              </a:ext>
            </a:extLst>
          </p:cNvPr>
          <p:cNvSpPr/>
          <p:nvPr/>
        </p:nvSpPr>
        <p:spPr>
          <a:xfrm>
            <a:off x="2773640" y="4309033"/>
            <a:ext cx="863430" cy="513974"/>
          </a:xfrm>
          <a:prstGeom prst="rect">
            <a:avLst/>
          </a:prstGeom>
          <a:blipFill>
            <a:blip r:embed="rId11" cstate="print"/>
            <a:stretch>
              <a:fillRect/>
            </a:stretch>
          </a:blipFill>
        </p:spPr>
        <p:txBody>
          <a:bodyPr wrap="square" lIns="0" tIns="0" rIns="0" bIns="0" rtlCol="0"/>
          <a:lstStyle/>
          <a:p>
            <a:endParaRPr dirty="0">
              <a:solidFill>
                <a:schemeClr val="tx2"/>
              </a:solidFill>
            </a:endParaRPr>
          </a:p>
        </p:txBody>
      </p:sp>
      <p:pic>
        <p:nvPicPr>
          <p:cNvPr id="25" name="Immagine 24">
            <a:extLst>
              <a:ext uri="{FF2B5EF4-FFF2-40B4-BE49-F238E27FC236}">
                <a16:creationId xmlns:a16="http://schemas.microsoft.com/office/drawing/2014/main" id="{C1D49BD9-736B-5149-9C8D-7EABDB24DB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9802" y="4802600"/>
            <a:ext cx="1918771" cy="736132"/>
          </a:xfrm>
          <a:prstGeom prst="rect">
            <a:avLst/>
          </a:prstGeom>
        </p:spPr>
      </p:pic>
      <p:pic>
        <p:nvPicPr>
          <p:cNvPr id="26" name="Immagine 25">
            <a:extLst>
              <a:ext uri="{FF2B5EF4-FFF2-40B4-BE49-F238E27FC236}">
                <a16:creationId xmlns:a16="http://schemas.microsoft.com/office/drawing/2014/main" id="{11DBC7D0-58D6-374B-8EAE-01A7FBD9C1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5367" y="3047891"/>
            <a:ext cx="6932615" cy="2964144"/>
          </a:xfrm>
          <a:prstGeom prst="rect">
            <a:avLst/>
          </a:prstGeom>
        </p:spPr>
      </p:pic>
      <p:sp>
        <p:nvSpPr>
          <p:cNvPr id="27" name="Rettangolo 26">
            <a:extLst>
              <a:ext uri="{FF2B5EF4-FFF2-40B4-BE49-F238E27FC236}">
                <a16:creationId xmlns:a16="http://schemas.microsoft.com/office/drawing/2014/main" id="{3C765AAD-76D9-B74E-939F-E79901DCDF1F}"/>
              </a:ext>
            </a:extLst>
          </p:cNvPr>
          <p:cNvSpPr/>
          <p:nvPr/>
        </p:nvSpPr>
        <p:spPr>
          <a:xfrm>
            <a:off x="6484550" y="1331235"/>
            <a:ext cx="5092967" cy="1938992"/>
          </a:xfrm>
          <a:prstGeom prst="rect">
            <a:avLst/>
          </a:prstGeom>
          <a:solidFill>
            <a:srgbClr val="DDF49D"/>
          </a:solidFill>
        </p:spPr>
        <p:txBody>
          <a:bodyPr wrap="square">
            <a:spAutoFit/>
          </a:bodyPr>
          <a:lstStyle/>
          <a:p>
            <a:pPr algn="ctr"/>
            <a:r>
              <a:rPr lang="it-IT" sz="2000" b="1" i="1" dirty="0">
                <a:solidFill>
                  <a:srgbClr val="765B90"/>
                </a:solidFill>
                <a:latin typeface="Calibri" panose="020F0502020204030204"/>
              </a:rPr>
              <a:t>La strategia </a:t>
            </a:r>
            <a:r>
              <a:rPr lang="it-IT" sz="2000" b="1" i="1" dirty="0" err="1">
                <a:solidFill>
                  <a:srgbClr val="765B90"/>
                </a:solidFill>
                <a:latin typeface="Calibri" panose="020F0502020204030204"/>
              </a:rPr>
              <a:t>Biodiversita’</a:t>
            </a:r>
            <a:r>
              <a:rPr lang="it-IT" sz="2000" b="1" i="1" dirty="0">
                <a:solidFill>
                  <a:srgbClr val="765B90"/>
                </a:solidFill>
                <a:latin typeface="Calibri" panose="020F0502020204030204"/>
              </a:rPr>
              <a:t> 2030 chiede agli Stati membri di impegnarsi entro il 2030 a coltivare secondo i principi dell’</a:t>
            </a:r>
            <a:r>
              <a:rPr lang="it-IT" sz="2000" b="1" i="1" dirty="0" err="1">
                <a:solidFill>
                  <a:srgbClr val="765B90"/>
                </a:solidFill>
                <a:latin typeface="Calibri" panose="020F0502020204030204"/>
              </a:rPr>
              <a:t>agroecologia</a:t>
            </a:r>
            <a:r>
              <a:rPr lang="it-IT" sz="2000" b="1" i="1" dirty="0">
                <a:solidFill>
                  <a:srgbClr val="765B90"/>
                </a:solidFill>
                <a:latin typeface="Calibri" panose="020F0502020204030204"/>
              </a:rPr>
              <a:t> e della </a:t>
            </a:r>
            <a:r>
              <a:rPr lang="it-IT" sz="2000" b="1" i="1" dirty="0" err="1">
                <a:solidFill>
                  <a:srgbClr val="765B90"/>
                </a:solidFill>
                <a:latin typeface="Calibri" panose="020F0502020204030204"/>
              </a:rPr>
              <a:t>cotivazione</a:t>
            </a:r>
            <a:r>
              <a:rPr lang="it-IT" sz="2000" b="1" i="1" dirty="0">
                <a:solidFill>
                  <a:srgbClr val="765B90"/>
                </a:solidFill>
                <a:latin typeface="Calibri" panose="020F0502020204030204"/>
              </a:rPr>
              <a:t> biologica,  di dimezzare I pesticidi e di invertire il declino degli impollinatori</a:t>
            </a:r>
            <a:endParaRPr lang="it-IT" sz="2000" b="1" dirty="0">
              <a:solidFill>
                <a:srgbClr val="765B90"/>
              </a:solidFill>
            </a:endParaRPr>
          </a:p>
        </p:txBody>
      </p:sp>
      <p:pic>
        <p:nvPicPr>
          <p:cNvPr id="28" name="Immagine 27">
            <a:extLst>
              <a:ext uri="{FF2B5EF4-FFF2-40B4-BE49-F238E27FC236}">
                <a16:creationId xmlns:a16="http://schemas.microsoft.com/office/drawing/2014/main" id="{173192D9-99A5-F546-B740-34B0C009F102}"/>
              </a:ext>
            </a:extLst>
          </p:cNvPr>
          <p:cNvPicPr>
            <a:picLocks noChangeAspect="1"/>
          </p:cNvPicPr>
          <p:nvPr/>
        </p:nvPicPr>
        <p:blipFill>
          <a:blip r:embed="rId14"/>
          <a:stretch>
            <a:fillRect/>
          </a:stretch>
        </p:blipFill>
        <p:spPr>
          <a:xfrm>
            <a:off x="3695330" y="3912196"/>
            <a:ext cx="1518202" cy="759101"/>
          </a:xfrm>
          <a:prstGeom prst="rect">
            <a:avLst/>
          </a:prstGeom>
          <a:ln>
            <a:noFill/>
          </a:ln>
          <a:effectLst>
            <a:softEdge rad="112500"/>
          </a:effectLst>
        </p:spPr>
      </p:pic>
    </p:spTree>
    <p:extLst>
      <p:ext uri="{BB962C8B-B14F-4D97-AF65-F5344CB8AC3E}">
        <p14:creationId xmlns:p14="http://schemas.microsoft.com/office/powerpoint/2010/main" val="1167430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45381" y="298129"/>
            <a:ext cx="1905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Rectangle 4"/>
          <p:cNvSpPr>
            <a:spLocks noChangeArrowheads="1"/>
          </p:cNvSpPr>
          <p:nvPr/>
        </p:nvSpPr>
        <p:spPr bwMode="auto">
          <a:xfrm>
            <a:off x="-39104" y="84"/>
            <a:ext cx="1117675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it-IT" altLang="it-IT" sz="2800" b="1" dirty="0">
                <a:solidFill>
                  <a:srgbClr val="490092"/>
                </a:solidFill>
                <a:latin typeface="Book Antiqua" panose="02040602050305030304" pitchFamily="18" charset="0"/>
                <a:ea typeface="+mj-ea"/>
                <a:cs typeface="Calibri" panose="020F0502020204030204" pitchFamily="34" charset="0"/>
              </a:rPr>
              <a:t>Ecologia del Paesaggio e </a:t>
            </a:r>
            <a:r>
              <a:rPr lang="it-IT" altLang="it-IT" sz="2800" b="1" dirty="0" err="1">
                <a:solidFill>
                  <a:srgbClr val="490092"/>
                </a:solidFill>
                <a:latin typeface="Book Antiqua" panose="02040602050305030304" pitchFamily="18" charset="0"/>
                <a:ea typeface="+mj-ea"/>
                <a:cs typeface="Calibri" panose="020F0502020204030204" pitchFamily="34" charset="0"/>
              </a:rPr>
              <a:t>Agroecologia</a:t>
            </a:r>
            <a:endParaRPr kumimoji="0" lang="it-IT" altLang="it-IT" sz="44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pic>
        <p:nvPicPr>
          <p:cNvPr id="14" name="Immagine 13">
            <a:extLst>
              <a:ext uri="{FF2B5EF4-FFF2-40B4-BE49-F238E27FC236}">
                <a16:creationId xmlns:a16="http://schemas.microsoft.com/office/drawing/2014/main" id="{B1F27DA0-108C-B041-92D9-F588AF10B8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487" y="1332138"/>
            <a:ext cx="4565334" cy="2568000"/>
          </a:xfrm>
          <a:prstGeom prst="rect">
            <a:avLst/>
          </a:prstGeom>
        </p:spPr>
      </p:pic>
      <p:pic>
        <p:nvPicPr>
          <p:cNvPr id="18" name="Immagine 17">
            <a:extLst>
              <a:ext uri="{FF2B5EF4-FFF2-40B4-BE49-F238E27FC236}">
                <a16:creationId xmlns:a16="http://schemas.microsoft.com/office/drawing/2014/main" id="{E1D9C107-372A-C948-9D9F-1013D1D3C6BC}"/>
              </a:ext>
            </a:extLst>
          </p:cNvPr>
          <p:cNvPicPr>
            <a:picLocks noChangeAspect="1"/>
          </p:cNvPicPr>
          <p:nvPr/>
        </p:nvPicPr>
        <p:blipFill>
          <a:blip r:embed="rId4"/>
          <a:stretch>
            <a:fillRect/>
          </a:stretch>
        </p:blipFill>
        <p:spPr>
          <a:xfrm>
            <a:off x="5080316" y="3651128"/>
            <a:ext cx="3816666" cy="2542854"/>
          </a:xfrm>
          <a:prstGeom prst="rect">
            <a:avLst/>
          </a:prstGeom>
        </p:spPr>
      </p:pic>
      <p:sp>
        <p:nvSpPr>
          <p:cNvPr id="19" name="Rettangolo 18">
            <a:extLst>
              <a:ext uri="{FF2B5EF4-FFF2-40B4-BE49-F238E27FC236}">
                <a16:creationId xmlns:a16="http://schemas.microsoft.com/office/drawing/2014/main" id="{73FFE0E2-D5DE-F544-84E1-368F54C7AC5E}"/>
              </a:ext>
            </a:extLst>
          </p:cNvPr>
          <p:cNvSpPr/>
          <p:nvPr/>
        </p:nvSpPr>
        <p:spPr>
          <a:xfrm>
            <a:off x="166921" y="6305945"/>
            <a:ext cx="109125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https://www.thesolutionsjournal.com/article/landscape-features-improve-pest-control-agriculture/</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ttangolo 19">
            <a:extLst>
              <a:ext uri="{FF2B5EF4-FFF2-40B4-BE49-F238E27FC236}">
                <a16:creationId xmlns:a16="http://schemas.microsoft.com/office/drawing/2014/main" id="{3E38065D-FBE2-7F4A-8F68-2DDC30D8FF29}"/>
              </a:ext>
            </a:extLst>
          </p:cNvPr>
          <p:cNvSpPr/>
          <p:nvPr/>
        </p:nvSpPr>
        <p:spPr>
          <a:xfrm>
            <a:off x="324309" y="1077968"/>
            <a:ext cx="5224966" cy="3046988"/>
          </a:xfrm>
          <a:prstGeom prst="rect">
            <a:avLst/>
          </a:prstGeom>
          <a:solidFill>
            <a:schemeClr val="accent3">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L’uso</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del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disciplinare</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biologico</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e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degli</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insetti</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utili</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riduce</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significativamente</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l’uso</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dei</a:t>
            </a:r>
            <a:r>
              <a:rPr kumimoji="0" lang="en-US" sz="2400" b="0"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0" i="0" u="none" strike="noStrike" kern="1200" cap="none" spc="0" normalizeH="0" baseline="0" noProof="0" dirty="0" err="1">
                <a:ln>
                  <a:noFill/>
                </a:ln>
                <a:solidFill>
                  <a:prstClr val="black"/>
                </a:solidFill>
                <a:effectLst/>
                <a:uLnTx/>
                <a:uFillTx/>
                <a:latin typeface="Book Antiqua" panose="02040602050305030304" pitchFamily="18" charset="0"/>
              </a:rPr>
              <a:t>pesticidi</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Il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ruolo</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delle</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aree</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incolte</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negli</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agosistemi</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 support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della</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funzionalita</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degli</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ecosistemi</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inclusoil</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controllo</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biologico</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e’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invece</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ancora</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 </a:t>
            </a:r>
            <a:r>
              <a:rPr kumimoji="0" lang="en-US" sz="2400" b="1" i="0" u="none" strike="noStrike" kern="1200" cap="none" spc="0" normalizeH="0" baseline="0" noProof="0" dirty="0" err="1">
                <a:ln>
                  <a:noFill/>
                </a:ln>
                <a:solidFill>
                  <a:prstClr val="black"/>
                </a:solidFill>
                <a:effectLst/>
                <a:uLnTx/>
                <a:uFillTx/>
                <a:latin typeface="Book Antiqua" panose="02040602050305030304" pitchFamily="18" charset="0"/>
              </a:rPr>
              <a:t>sottovalutata</a:t>
            </a:r>
            <a:r>
              <a:rPr kumimoji="0" lang="en-US" sz="2400" b="1" i="0" u="none" strike="noStrike" kern="1200" cap="none" spc="0" normalizeH="0" baseline="0" noProof="0" dirty="0">
                <a:ln>
                  <a:noFill/>
                </a:ln>
                <a:solidFill>
                  <a:prstClr val="black"/>
                </a:solidFill>
                <a:effectLst/>
                <a:uLnTx/>
                <a:uFillTx/>
                <a:latin typeface="Book Antiqua" panose="02040602050305030304" pitchFamily="18" charset="0"/>
              </a:rPr>
              <a:t>.</a:t>
            </a:r>
            <a:endParaRPr kumimoji="0" lang="it-IT" sz="2400" b="1" i="0" u="none" strike="noStrike" kern="1200" cap="none" spc="0" normalizeH="0" baseline="0" noProof="0" dirty="0">
              <a:ln>
                <a:noFill/>
              </a:ln>
              <a:solidFill>
                <a:prstClr val="black"/>
              </a:solidFill>
              <a:effectLst/>
              <a:uLnTx/>
              <a:uFillTx/>
              <a:latin typeface="Book Antiqua" panose="02040602050305030304" pitchFamily="18" charset="0"/>
            </a:endParaRPr>
          </a:p>
        </p:txBody>
      </p:sp>
      <p:pic>
        <p:nvPicPr>
          <p:cNvPr id="21" name="Immagine 20">
            <a:extLst>
              <a:ext uri="{FF2B5EF4-FFF2-40B4-BE49-F238E27FC236}">
                <a16:creationId xmlns:a16="http://schemas.microsoft.com/office/drawing/2014/main" id="{7A83AF8D-428E-1A47-955B-68A4AA198B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4513" y="3234636"/>
            <a:ext cx="1527048" cy="1975104"/>
          </a:xfrm>
          <a:prstGeom prst="rect">
            <a:avLst/>
          </a:prstGeom>
        </p:spPr>
      </p:pic>
      <p:pic>
        <p:nvPicPr>
          <p:cNvPr id="23" name="Immagine 22">
            <a:extLst>
              <a:ext uri="{FF2B5EF4-FFF2-40B4-BE49-F238E27FC236}">
                <a16:creationId xmlns:a16="http://schemas.microsoft.com/office/drawing/2014/main" id="{3B8C6F59-7E93-C548-A6A9-3454CFB2F1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4552" y="2106636"/>
            <a:ext cx="1527047" cy="2201625"/>
          </a:xfrm>
          <a:prstGeom prst="rect">
            <a:avLst/>
          </a:prstGeom>
        </p:spPr>
      </p:pic>
      <p:pic>
        <p:nvPicPr>
          <p:cNvPr id="22" name="Immagine 21">
            <a:extLst>
              <a:ext uri="{FF2B5EF4-FFF2-40B4-BE49-F238E27FC236}">
                <a16:creationId xmlns:a16="http://schemas.microsoft.com/office/drawing/2014/main" id="{12A13A81-3A54-CA4E-A1A3-10BC749204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43071" y="4287625"/>
            <a:ext cx="1250007" cy="1785724"/>
          </a:xfrm>
          <a:prstGeom prst="rect">
            <a:avLst/>
          </a:prstGeom>
        </p:spPr>
      </p:pic>
      <p:pic>
        <p:nvPicPr>
          <p:cNvPr id="17" name="Immagine 16">
            <a:extLst>
              <a:ext uri="{FF2B5EF4-FFF2-40B4-BE49-F238E27FC236}">
                <a16:creationId xmlns:a16="http://schemas.microsoft.com/office/drawing/2014/main" id="{AE397AE9-CB5C-1841-B0E6-1931DEE9EDFB}"/>
              </a:ext>
            </a:extLst>
          </p:cNvPr>
          <p:cNvPicPr>
            <a:picLocks noChangeAspect="1"/>
          </p:cNvPicPr>
          <p:nvPr/>
        </p:nvPicPr>
        <p:blipFill rotWithShape="1">
          <a:blip r:embed="rId9">
            <a:extLst>
              <a:ext uri="{28A0092B-C50C-407E-A947-70E740481C1C}">
                <a14:useLocalDpi xmlns:a14="http://schemas.microsoft.com/office/drawing/2010/main" val="0"/>
              </a:ext>
            </a:extLst>
          </a:blip>
          <a:srcRect t="10393"/>
          <a:stretch/>
        </p:blipFill>
        <p:spPr>
          <a:xfrm>
            <a:off x="1259334" y="4044902"/>
            <a:ext cx="3978880" cy="2222038"/>
          </a:xfrm>
          <a:prstGeom prst="rect">
            <a:avLst/>
          </a:prstGeom>
          <a:ln>
            <a:noFill/>
          </a:ln>
          <a:effectLst>
            <a:softEdge rad="112500"/>
          </a:effectLst>
        </p:spPr>
      </p:pic>
      <p:sp>
        <p:nvSpPr>
          <p:cNvPr id="12" name="Rettangolo 11">
            <a:extLst>
              <a:ext uri="{FF2B5EF4-FFF2-40B4-BE49-F238E27FC236}">
                <a16:creationId xmlns:a16="http://schemas.microsoft.com/office/drawing/2014/main" id="{8C5CA817-8DE0-6B4A-B564-2BE3C15B6D3A}"/>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13" name="Immagine 12">
            <a:extLst>
              <a:ext uri="{FF2B5EF4-FFF2-40B4-BE49-F238E27FC236}">
                <a16:creationId xmlns:a16="http://schemas.microsoft.com/office/drawing/2014/main" id="{8C8E3FB7-608B-404A-B88C-3480F08C7FEB}"/>
              </a:ext>
            </a:extLst>
          </p:cNvPr>
          <p:cNvPicPr>
            <a:picLocks noChangeAspect="1"/>
          </p:cNvPicPr>
          <p:nvPr/>
        </p:nvPicPr>
        <p:blipFill>
          <a:blip r:embed="rId10"/>
          <a:stretch>
            <a:fillRect/>
          </a:stretch>
        </p:blipFill>
        <p:spPr>
          <a:xfrm>
            <a:off x="8722661" y="1021885"/>
            <a:ext cx="1239160" cy="1800369"/>
          </a:xfrm>
          <a:prstGeom prst="rect">
            <a:avLst/>
          </a:prstGeom>
        </p:spPr>
      </p:pic>
    </p:spTree>
    <p:extLst>
      <p:ext uri="{BB962C8B-B14F-4D97-AF65-F5344CB8AC3E}">
        <p14:creationId xmlns:p14="http://schemas.microsoft.com/office/powerpoint/2010/main" val="292706176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6CC993-5D99-084A-AED8-ABF62B7C3728}"/>
              </a:ext>
            </a:extLst>
          </p:cNvPr>
          <p:cNvSpPr txBox="1">
            <a:spLocks noGrp="1" noChangeArrowheads="1"/>
          </p:cNvSpPr>
          <p:nvPr>
            <p:ph type="ctrTitle"/>
          </p:nvPr>
        </p:nvSpPr>
        <p:spPr>
          <a:xfrm>
            <a:off x="543924" y="156444"/>
            <a:ext cx="11084859" cy="69632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r>
              <a:rPr lang="it-IT" altLang="nl-NL" b="1" cap="none" dirty="0">
                <a:solidFill>
                  <a:srgbClr val="490092"/>
                </a:solidFill>
                <a:latin typeface="Book Antiqua" panose="02040602050305030304" pitchFamily="18" charset="0"/>
                <a:cs typeface="Calibri" panose="020F0502020204030204" pitchFamily="34" charset="0"/>
              </a:rPr>
              <a:t>Le farfalle sono in declino! La crescita della pressione antropica</a:t>
            </a:r>
          </a:p>
        </p:txBody>
      </p:sp>
      <p:sp>
        <p:nvSpPr>
          <p:cNvPr id="9" name="Rettangolo 8">
            <a:extLst>
              <a:ext uri="{FF2B5EF4-FFF2-40B4-BE49-F238E27FC236}">
                <a16:creationId xmlns:a16="http://schemas.microsoft.com/office/drawing/2014/main" id="{7419C003-4625-6D4A-B046-FB7E3D3B58E9}"/>
              </a:ext>
            </a:extLst>
          </p:cNvPr>
          <p:cNvSpPr/>
          <p:nvPr/>
        </p:nvSpPr>
        <p:spPr>
          <a:xfrm>
            <a:off x="73394" y="5438836"/>
            <a:ext cx="9956058" cy="1015663"/>
          </a:xfrm>
          <a:prstGeom prst="rect">
            <a:avLst/>
          </a:prstGeom>
          <a:solidFill>
            <a:srgbClr val="DDF49D"/>
          </a:solidFill>
        </p:spPr>
        <p:txBody>
          <a:bodyPr wrap="square">
            <a:spAutoFit/>
          </a:bodyPr>
          <a:lstStyle/>
          <a:p>
            <a:pPr algn="ctr"/>
            <a:r>
              <a:rPr lang="it-IT" sz="2000" dirty="0">
                <a:solidFill>
                  <a:srgbClr val="1C1D1E"/>
                </a:solidFill>
                <a:latin typeface="Book Antiqua" panose="02040602050305030304" pitchFamily="18" charset="0"/>
              </a:rPr>
              <a:t>Urbanizzazione e agricoltura hanno avuto effetti molto pesanti  che si possono cogliere sia su piccola (3-km) che grande scala (48 km). </a:t>
            </a:r>
            <a:r>
              <a:rPr lang="it-IT" sz="2000" b="1" dirty="0">
                <a:solidFill>
                  <a:srgbClr val="1C1D1E"/>
                </a:solidFill>
                <a:latin typeface="Book Antiqua" panose="02040602050305030304" pitchFamily="18" charset="0"/>
              </a:rPr>
              <a:t>Inaspettatamente non considerare gli effetti su larga scala </a:t>
            </a:r>
            <a:r>
              <a:rPr lang="it-IT" sz="2000" b="1" dirty="0" err="1">
                <a:solidFill>
                  <a:srgbClr val="1C1D1E"/>
                </a:solidFill>
                <a:latin typeface="Book Antiqua" panose="02040602050305030304" pitchFamily="18" charset="0"/>
              </a:rPr>
              <a:t>puo’</a:t>
            </a:r>
            <a:r>
              <a:rPr lang="it-IT" sz="2000" b="1" dirty="0">
                <a:solidFill>
                  <a:srgbClr val="1C1D1E"/>
                </a:solidFill>
                <a:latin typeface="Book Antiqua" panose="02040602050305030304" pitchFamily="18" charset="0"/>
              </a:rPr>
              <a:t> compromettere gli sforzi di conservazione</a:t>
            </a:r>
            <a:endParaRPr lang="it-IT" sz="2000" b="1" dirty="0">
              <a:latin typeface="Book Antiqua" panose="02040602050305030304" pitchFamily="18" charset="0"/>
            </a:endParaRPr>
          </a:p>
        </p:txBody>
      </p:sp>
      <p:sp>
        <p:nvSpPr>
          <p:cNvPr id="11" name="Rettangolo 10">
            <a:extLst>
              <a:ext uri="{FF2B5EF4-FFF2-40B4-BE49-F238E27FC236}">
                <a16:creationId xmlns:a16="http://schemas.microsoft.com/office/drawing/2014/main" id="{6C3240B2-40AF-964F-A0F3-57B67D861FED}"/>
              </a:ext>
            </a:extLst>
          </p:cNvPr>
          <p:cNvSpPr/>
          <p:nvPr/>
        </p:nvSpPr>
        <p:spPr>
          <a:xfrm>
            <a:off x="5681124" y="4130807"/>
            <a:ext cx="5453358" cy="1200329"/>
          </a:xfrm>
          <a:prstGeom prst="rect">
            <a:avLst/>
          </a:prstGeom>
        </p:spPr>
        <p:txBody>
          <a:bodyPr wrap="square">
            <a:spAutoFit/>
          </a:bodyPr>
          <a:lstStyle/>
          <a:p>
            <a:pPr algn="ctr"/>
            <a:r>
              <a:rPr lang="it-IT" sz="2400" dirty="0">
                <a:solidFill>
                  <a:srgbClr val="7030A0"/>
                </a:solidFill>
                <a:latin typeface="Book Antiqua" panose="02040602050305030304" pitchFamily="18" charset="0"/>
              </a:rPr>
              <a:t>Le </a:t>
            </a:r>
            <a:r>
              <a:rPr lang="it-IT" sz="2400" dirty="0" err="1">
                <a:solidFill>
                  <a:srgbClr val="7030A0"/>
                </a:solidFill>
                <a:latin typeface="Book Antiqua" panose="02040602050305030304" pitchFamily="18" charset="0"/>
              </a:rPr>
              <a:t>attivita’</a:t>
            </a:r>
            <a:r>
              <a:rPr lang="it-IT" sz="2400" dirty="0">
                <a:solidFill>
                  <a:srgbClr val="7030A0"/>
                </a:solidFill>
                <a:latin typeface="Book Antiqua" panose="02040602050305030304" pitchFamily="18" charset="0"/>
              </a:rPr>
              <a:t> umane hanno </a:t>
            </a:r>
            <a:r>
              <a:rPr lang="it-IT" sz="2400" dirty="0" err="1">
                <a:solidFill>
                  <a:srgbClr val="7030A0"/>
                </a:solidFill>
                <a:latin typeface="Book Antiqua" panose="02040602050305030304" pitchFamily="18" charset="0"/>
              </a:rPr>
              <a:t>gia’</a:t>
            </a:r>
            <a:r>
              <a:rPr lang="it-IT" sz="2400" dirty="0">
                <a:solidFill>
                  <a:srgbClr val="7030A0"/>
                </a:solidFill>
                <a:latin typeface="Book Antiqua" panose="02040602050305030304" pitchFamily="18" charset="0"/>
              </a:rPr>
              <a:t> riorganizzato la biogeografia delle farfalle italiane</a:t>
            </a:r>
          </a:p>
        </p:txBody>
      </p:sp>
      <p:pic>
        <p:nvPicPr>
          <p:cNvPr id="12" name="Main graphic">
            <a:extLst>
              <a:ext uri="{FF2B5EF4-FFF2-40B4-BE49-F238E27FC236}">
                <a16:creationId xmlns:a16="http://schemas.microsoft.com/office/drawing/2014/main" id="{61937764-CD7D-0242-8F07-DEBC625B4640}"/>
              </a:ext>
            </a:extLst>
          </p:cNvPr>
          <p:cNvPicPr/>
          <p:nvPr/>
        </p:nvPicPr>
        <p:blipFill>
          <a:blip r:embed="rId2" cstate="print"/>
          <a:stretch/>
        </p:blipFill>
        <p:spPr>
          <a:xfrm>
            <a:off x="7445953" y="2205646"/>
            <a:ext cx="3268728" cy="1925161"/>
          </a:xfrm>
          <a:prstGeom prst="rect">
            <a:avLst/>
          </a:prstGeom>
          <a:ln>
            <a:noFill/>
          </a:ln>
        </p:spPr>
      </p:pic>
      <p:pic>
        <p:nvPicPr>
          <p:cNvPr id="14" name="Immagine 13">
            <a:extLst>
              <a:ext uri="{FF2B5EF4-FFF2-40B4-BE49-F238E27FC236}">
                <a16:creationId xmlns:a16="http://schemas.microsoft.com/office/drawing/2014/main" id="{FAC2CEC8-EB97-554E-B024-0F69979F163E}"/>
              </a:ext>
            </a:extLst>
          </p:cNvPr>
          <p:cNvPicPr>
            <a:picLocks noChangeAspect="1"/>
          </p:cNvPicPr>
          <p:nvPr/>
        </p:nvPicPr>
        <p:blipFill rotWithShape="1">
          <a:blip r:embed="rId3">
            <a:extLst>
              <a:ext uri="{28A0092B-C50C-407E-A947-70E740481C1C}">
                <a14:useLocalDpi xmlns:a14="http://schemas.microsoft.com/office/drawing/2010/main" val="0"/>
              </a:ext>
            </a:extLst>
          </a:blip>
          <a:srcRect l="2169"/>
          <a:stretch/>
        </p:blipFill>
        <p:spPr>
          <a:xfrm>
            <a:off x="5977405" y="772407"/>
            <a:ext cx="3580664" cy="1352165"/>
          </a:xfrm>
          <a:prstGeom prst="rect">
            <a:avLst/>
          </a:prstGeom>
        </p:spPr>
      </p:pic>
      <p:pic>
        <p:nvPicPr>
          <p:cNvPr id="10" name="Immagine 7">
            <a:extLst>
              <a:ext uri="{FF2B5EF4-FFF2-40B4-BE49-F238E27FC236}">
                <a16:creationId xmlns:a16="http://schemas.microsoft.com/office/drawing/2014/main" id="{C8F955E8-BC75-D046-BC21-B8591FFDDC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50359" y="4931750"/>
            <a:ext cx="1968247" cy="1441411"/>
          </a:xfrm>
          <a:prstGeom prst="rect">
            <a:avLst/>
          </a:prstGeom>
          <a:noFill/>
          <a:ln w="32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364B6CCF-1292-AE4E-AE7E-37D9A7286F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60" y="1086915"/>
            <a:ext cx="5820244" cy="4117771"/>
          </a:xfrm>
          <a:prstGeom prst="rect">
            <a:avLst/>
          </a:prstGeom>
        </p:spPr>
      </p:pic>
      <p:sp>
        <p:nvSpPr>
          <p:cNvPr id="13" name="Rettangolo 12">
            <a:extLst>
              <a:ext uri="{FF2B5EF4-FFF2-40B4-BE49-F238E27FC236}">
                <a16:creationId xmlns:a16="http://schemas.microsoft.com/office/drawing/2014/main" id="{D6019E7B-08A5-3A48-B65A-5F51FC5430D8}"/>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15" name="Immagine 14">
            <a:extLst>
              <a:ext uri="{FF2B5EF4-FFF2-40B4-BE49-F238E27FC236}">
                <a16:creationId xmlns:a16="http://schemas.microsoft.com/office/drawing/2014/main" id="{643D9337-1E29-7D4C-958B-BAF5FDFB434B}"/>
              </a:ext>
            </a:extLst>
          </p:cNvPr>
          <p:cNvPicPr>
            <a:picLocks noChangeAspect="1"/>
          </p:cNvPicPr>
          <p:nvPr/>
        </p:nvPicPr>
        <p:blipFill>
          <a:blip r:embed="rId6"/>
          <a:stretch>
            <a:fillRect/>
          </a:stretch>
        </p:blipFill>
        <p:spPr>
          <a:xfrm>
            <a:off x="10918239" y="2959059"/>
            <a:ext cx="1166258" cy="1842975"/>
          </a:xfrm>
          <a:prstGeom prst="rect">
            <a:avLst/>
          </a:prstGeom>
        </p:spPr>
      </p:pic>
    </p:spTree>
    <p:extLst>
      <p:ext uri="{BB962C8B-B14F-4D97-AF65-F5344CB8AC3E}">
        <p14:creationId xmlns:p14="http://schemas.microsoft.com/office/powerpoint/2010/main" val="2335013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56952" y="733352"/>
            <a:ext cx="1080626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it-IT" altLang="it-IT" sz="4000" i="1" dirty="0">
                <a:solidFill>
                  <a:srgbClr val="FF33CC"/>
                </a:solidFill>
                <a:latin typeface="Comic Sans MS" panose="030F0902030302020204" pitchFamily="66" charset="0"/>
                <a:ea typeface="Tahoma" panose="020B0604030504040204" pitchFamily="34" charset="0"/>
                <a:cs typeface="Tahoma" panose="020B0604030504040204" pitchFamily="34" charset="0"/>
              </a:rPr>
              <a:t>Proviamo a coltivare (anche) </a:t>
            </a:r>
            <a:r>
              <a:rPr lang="it-IT" altLang="it-IT" sz="4000" i="1" dirty="0" err="1">
                <a:solidFill>
                  <a:srgbClr val="FF33CC"/>
                </a:solidFill>
                <a:latin typeface="Comic Sans MS" panose="030F0902030302020204" pitchFamily="66" charset="0"/>
                <a:ea typeface="Tahoma" panose="020B0604030504040204" pitchFamily="34" charset="0"/>
                <a:cs typeface="Tahoma" panose="020B0604030504040204" pitchFamily="34" charset="0"/>
              </a:rPr>
              <a:t>biodiversita’</a:t>
            </a:r>
            <a:endParaRPr lang="it-IT" altLang="it-IT" sz="4000" i="1" dirty="0">
              <a:solidFill>
                <a:srgbClr val="FF33CC"/>
              </a:solidFill>
              <a:latin typeface="Comic Sans MS" panose="030F0902030302020204" pitchFamily="66" charset="0"/>
              <a:ea typeface="Tahoma" panose="020B0604030504040204" pitchFamily="34" charset="0"/>
              <a:cs typeface="Tahoma" panose="020B0604030504040204" pitchFamily="34" charset="0"/>
            </a:endParaRPr>
          </a:p>
        </p:txBody>
      </p:sp>
      <p:pic>
        <p:nvPicPr>
          <p:cNvPr id="5" name="Segnaposto immagine 23" descr="Immagine che contiene insetto, fiore, pianta&#10;&#10;Descrizione generata automaticamente">
            <a:extLst>
              <a:ext uri="{FF2B5EF4-FFF2-40B4-BE49-F238E27FC236}">
                <a16:creationId xmlns:a16="http://schemas.microsoft.com/office/drawing/2014/main" id="{30EAE4AA-9068-C449-A90B-B084A0B3F246}"/>
              </a:ext>
            </a:extLst>
          </p:cNvPr>
          <p:cNvPicPr>
            <a:picLocks noChangeAspect="1"/>
          </p:cNvPicPr>
          <p:nvPr/>
        </p:nvPicPr>
        <p:blipFill rotWithShape="1">
          <a:blip r:embed="rId2" cstate="print"/>
          <a:srcRect l="15896" r="22021"/>
          <a:stretch/>
        </p:blipFill>
        <p:spPr>
          <a:xfrm>
            <a:off x="425432" y="2129626"/>
            <a:ext cx="3561513" cy="4302492"/>
          </a:xfrm>
          <a:prstGeom prst="rect">
            <a:avLst/>
          </a:prstGeom>
          <a:ln>
            <a:noFill/>
          </a:ln>
          <a:effectLst>
            <a:softEdge rad="112500"/>
          </a:effectLst>
        </p:spPr>
      </p:pic>
      <p:sp>
        <p:nvSpPr>
          <p:cNvPr id="3" name="CasellaDiTesto 2">
            <a:extLst>
              <a:ext uri="{FF2B5EF4-FFF2-40B4-BE49-F238E27FC236}">
                <a16:creationId xmlns:a16="http://schemas.microsoft.com/office/drawing/2014/main" id="{E5BBE3EC-7648-2840-89D6-88D697B93497}"/>
              </a:ext>
            </a:extLst>
          </p:cNvPr>
          <p:cNvSpPr txBox="1"/>
          <p:nvPr/>
        </p:nvSpPr>
        <p:spPr>
          <a:xfrm>
            <a:off x="8683179" y="6008562"/>
            <a:ext cx="2939203" cy="523220"/>
          </a:xfrm>
          <a:prstGeom prst="rect">
            <a:avLst/>
          </a:prstGeom>
          <a:noFill/>
        </p:spPr>
        <p:txBody>
          <a:bodyPr wrap="none" rtlCol="0">
            <a:spAutoFit/>
          </a:bodyPr>
          <a:lstStyle/>
          <a:p>
            <a:r>
              <a:rPr lang="it-IT" sz="2800" i="1" dirty="0">
                <a:solidFill>
                  <a:srgbClr val="765B90"/>
                </a:solidFill>
              </a:rPr>
              <a:t>Grazie per l’ascolto</a:t>
            </a:r>
          </a:p>
        </p:txBody>
      </p:sp>
    </p:spTree>
    <p:extLst>
      <p:ext uri="{BB962C8B-B14F-4D97-AF65-F5344CB8AC3E}">
        <p14:creationId xmlns:p14="http://schemas.microsoft.com/office/powerpoint/2010/main" val="1950855546"/>
      </p:ext>
    </p:extLst>
  </p:cSld>
  <p:clrMapOvr>
    <a:masterClrMapping/>
  </p:clrMapOvr>
  <p:transition spd="slow">
    <p:push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4BC76F3-DFC7-804E-B155-8EE8B69DFBB3}"/>
              </a:ext>
            </a:extLst>
          </p:cNvPr>
          <p:cNvSpPr txBox="1">
            <a:spLocks noChangeArrowheads="1"/>
          </p:cNvSpPr>
          <p:nvPr/>
        </p:nvSpPr>
        <p:spPr>
          <a:xfrm>
            <a:off x="222912" y="53300"/>
            <a:ext cx="11819419" cy="1145742"/>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just"/>
            <a:r>
              <a:rPr lang="it-IT" altLang="nl-NL" b="1" cap="none" dirty="0">
                <a:solidFill>
                  <a:srgbClr val="490092"/>
                </a:solidFill>
                <a:latin typeface="Book Antiqua" panose="02040602050305030304" pitchFamily="18" charset="0"/>
                <a:cs typeface="Calibri" panose="020F0502020204030204" pitchFamily="34" charset="0"/>
              </a:rPr>
              <a:t>La biodiversità frutto dell’evoluzione biologica è in forte declino tanto da non garantire il funzionamento degli ecosistemi </a:t>
            </a:r>
          </a:p>
        </p:txBody>
      </p:sp>
      <p:sp>
        <p:nvSpPr>
          <p:cNvPr id="7" name="CasellaDiTesto 6">
            <a:extLst>
              <a:ext uri="{FF2B5EF4-FFF2-40B4-BE49-F238E27FC236}">
                <a16:creationId xmlns:a16="http://schemas.microsoft.com/office/drawing/2014/main" id="{90460E52-531A-CB43-B6DB-7EEAF1377C49}"/>
              </a:ext>
            </a:extLst>
          </p:cNvPr>
          <p:cNvSpPr txBox="1"/>
          <p:nvPr/>
        </p:nvSpPr>
        <p:spPr>
          <a:xfrm>
            <a:off x="258632" y="6152544"/>
            <a:ext cx="5435719" cy="461665"/>
          </a:xfrm>
          <a:prstGeom prst="rect">
            <a:avLst/>
          </a:prstGeom>
          <a:solidFill>
            <a:srgbClr val="DDF49D"/>
          </a:solidFill>
        </p:spPr>
        <p:txBody>
          <a:bodyPr wrap="none" rtlCol="0">
            <a:spAutoFit/>
          </a:bodyPr>
          <a:lstStyle/>
          <a:p>
            <a:r>
              <a:rPr lang="it-IT" sz="2400" dirty="0"/>
              <a:t>L’estinzione è un processo irreversibile!!!! </a:t>
            </a:r>
          </a:p>
        </p:txBody>
      </p:sp>
      <p:sp>
        <p:nvSpPr>
          <p:cNvPr id="8" name="Rettangolo 7">
            <a:extLst>
              <a:ext uri="{FF2B5EF4-FFF2-40B4-BE49-F238E27FC236}">
                <a16:creationId xmlns:a16="http://schemas.microsoft.com/office/drawing/2014/main" id="{4DD785C7-9E61-FC47-B124-5DAACFA42543}"/>
              </a:ext>
            </a:extLst>
          </p:cNvPr>
          <p:cNvSpPr/>
          <p:nvPr/>
        </p:nvSpPr>
        <p:spPr>
          <a:xfrm>
            <a:off x="10398933" y="6481836"/>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9" name="Picture 4" descr="http://salviamoleapi.org/theme/images/ok/Nx390xbee-effect_1.jpg.pagespeed.ic.w_wAjegX1h.jpg">
            <a:extLst>
              <a:ext uri="{FF2B5EF4-FFF2-40B4-BE49-F238E27FC236}">
                <a16:creationId xmlns:a16="http://schemas.microsoft.com/office/drawing/2014/main" id="{D8CD7A0B-A7B2-CF45-9870-A88EDE172551}"/>
              </a:ext>
            </a:extLst>
          </p:cNvPr>
          <p:cNvPicPr>
            <a:picLocks noChangeAspect="1" noChangeArrowheads="1"/>
          </p:cNvPicPr>
          <p:nvPr/>
        </p:nvPicPr>
        <p:blipFill>
          <a:blip r:embed="rId2" cstate="print"/>
          <a:srcRect/>
          <a:stretch>
            <a:fillRect/>
          </a:stretch>
        </p:blipFill>
        <p:spPr bwMode="auto">
          <a:xfrm>
            <a:off x="5372400" y="4469723"/>
            <a:ext cx="2774877" cy="1579637"/>
          </a:xfrm>
          <a:prstGeom prst="rect">
            <a:avLst/>
          </a:prstGeom>
          <a:ln>
            <a:noFill/>
          </a:ln>
          <a:effectLst>
            <a:softEdge rad="112500"/>
          </a:effectLst>
        </p:spPr>
      </p:pic>
      <p:pic>
        <p:nvPicPr>
          <p:cNvPr id="10" name="Picture 6" descr="http://www.liceobanfi.gov.it/esplora_la_cavallera/images/biodiversita.jpg">
            <a:extLst>
              <a:ext uri="{FF2B5EF4-FFF2-40B4-BE49-F238E27FC236}">
                <a16:creationId xmlns:a16="http://schemas.microsoft.com/office/drawing/2014/main" id="{E8AB6F4D-53E4-7A4F-87F0-9B397CF37049}"/>
              </a:ext>
            </a:extLst>
          </p:cNvPr>
          <p:cNvPicPr>
            <a:picLocks noChangeAspect="1" noChangeArrowheads="1"/>
          </p:cNvPicPr>
          <p:nvPr/>
        </p:nvPicPr>
        <p:blipFill>
          <a:blip r:embed="rId3" cstate="print"/>
          <a:srcRect/>
          <a:stretch>
            <a:fillRect/>
          </a:stretch>
        </p:blipFill>
        <p:spPr bwMode="auto">
          <a:xfrm>
            <a:off x="222912" y="1885434"/>
            <a:ext cx="3227601" cy="3589970"/>
          </a:xfrm>
          <a:prstGeom prst="rect">
            <a:avLst/>
          </a:prstGeom>
          <a:ln>
            <a:noFill/>
          </a:ln>
          <a:effectLst>
            <a:softEdge rad="112500"/>
          </a:effectLst>
        </p:spPr>
      </p:pic>
      <p:pic>
        <p:nvPicPr>
          <p:cNvPr id="11" name="Immagine 10">
            <a:extLst>
              <a:ext uri="{FF2B5EF4-FFF2-40B4-BE49-F238E27FC236}">
                <a16:creationId xmlns:a16="http://schemas.microsoft.com/office/drawing/2014/main" id="{B1545D6C-BC40-394C-8159-729ED7FCE352}"/>
              </a:ext>
            </a:extLst>
          </p:cNvPr>
          <p:cNvPicPr>
            <a:picLocks noChangeAspect="1"/>
          </p:cNvPicPr>
          <p:nvPr/>
        </p:nvPicPr>
        <p:blipFill>
          <a:blip r:embed="rId4"/>
          <a:stretch>
            <a:fillRect/>
          </a:stretch>
        </p:blipFill>
        <p:spPr>
          <a:xfrm>
            <a:off x="7520525" y="2910775"/>
            <a:ext cx="4285874" cy="3562350"/>
          </a:xfrm>
          <a:prstGeom prst="rect">
            <a:avLst/>
          </a:prstGeom>
          <a:ln>
            <a:noFill/>
          </a:ln>
          <a:effectLst>
            <a:softEdge rad="112500"/>
          </a:effectLst>
        </p:spPr>
      </p:pic>
      <p:sp>
        <p:nvSpPr>
          <p:cNvPr id="12" name="Rettangolo 11">
            <a:extLst>
              <a:ext uri="{FF2B5EF4-FFF2-40B4-BE49-F238E27FC236}">
                <a16:creationId xmlns:a16="http://schemas.microsoft.com/office/drawing/2014/main" id="{FCBF053C-1686-8244-A542-443BD737CF60}"/>
              </a:ext>
            </a:extLst>
          </p:cNvPr>
          <p:cNvSpPr/>
          <p:nvPr/>
        </p:nvSpPr>
        <p:spPr>
          <a:xfrm>
            <a:off x="7430171" y="2304297"/>
            <a:ext cx="4839786" cy="400110"/>
          </a:xfrm>
          <a:prstGeom prst="rect">
            <a:avLst/>
          </a:prstGeom>
          <a:solidFill>
            <a:srgbClr val="DDF49D"/>
          </a:solidFill>
        </p:spPr>
        <p:txBody>
          <a:bodyPr wrap="none">
            <a:spAutoFit/>
          </a:bodyPr>
          <a:lstStyle/>
          <a:p>
            <a:pPr algn="just"/>
            <a:r>
              <a:rPr lang="it-IT" altLang="nl-NL" sz="2000" b="1" dirty="0">
                <a:solidFill>
                  <a:srgbClr val="490092"/>
                </a:solidFill>
                <a:latin typeface="Book Antiqua" panose="02040602050305030304" pitchFamily="18" charset="0"/>
                <a:cs typeface="Calibri" panose="020F0502020204030204" pitchFamily="34" charset="0"/>
              </a:rPr>
              <a:t>La VI estinzione di massa </a:t>
            </a:r>
            <a:r>
              <a:rPr lang="it-IT" altLang="nl-NL" sz="2000" b="1" dirty="0" err="1">
                <a:solidFill>
                  <a:srgbClr val="490092"/>
                </a:solidFill>
                <a:latin typeface="Book Antiqua" panose="02040602050305030304" pitchFamily="18" charset="0"/>
                <a:cs typeface="Calibri" panose="020F0502020204030204" pitchFamily="34" charset="0"/>
              </a:rPr>
              <a:t>e’</a:t>
            </a:r>
            <a:r>
              <a:rPr lang="it-IT" altLang="nl-NL" sz="2000" b="1" dirty="0">
                <a:solidFill>
                  <a:srgbClr val="490092"/>
                </a:solidFill>
                <a:latin typeface="Book Antiqua" panose="02040602050305030304" pitchFamily="18" charset="0"/>
                <a:cs typeface="Calibri" panose="020F0502020204030204" pitchFamily="34" charset="0"/>
              </a:rPr>
              <a:t> cominciata</a:t>
            </a:r>
            <a:r>
              <a:rPr lang="it-IT" altLang="nl-NL" b="1" dirty="0">
                <a:solidFill>
                  <a:srgbClr val="490092"/>
                </a:solidFill>
                <a:latin typeface="Book Antiqua" panose="02040602050305030304" pitchFamily="18" charset="0"/>
                <a:cs typeface="Calibri" panose="020F0502020204030204" pitchFamily="34" charset="0"/>
              </a:rPr>
              <a:t>.</a:t>
            </a:r>
          </a:p>
        </p:txBody>
      </p:sp>
      <p:pic>
        <p:nvPicPr>
          <p:cNvPr id="13" name="Immagine 12">
            <a:extLst>
              <a:ext uri="{FF2B5EF4-FFF2-40B4-BE49-F238E27FC236}">
                <a16:creationId xmlns:a16="http://schemas.microsoft.com/office/drawing/2014/main" id="{30D91691-F1F7-B34C-919C-D44CE64BE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102" y="1400135"/>
            <a:ext cx="3744416" cy="3423466"/>
          </a:xfrm>
          <a:prstGeom prst="rect">
            <a:avLst/>
          </a:prstGeom>
          <a:ln>
            <a:noFill/>
          </a:ln>
          <a:effectLst>
            <a:softEdge rad="112500"/>
          </a:effectLst>
        </p:spPr>
      </p:pic>
    </p:spTree>
    <p:extLst>
      <p:ext uri="{BB962C8B-B14F-4D97-AF65-F5344CB8AC3E}">
        <p14:creationId xmlns:p14="http://schemas.microsoft.com/office/powerpoint/2010/main" val="3833917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0398933" y="6481836"/>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sp>
        <p:nvSpPr>
          <p:cNvPr id="17" name="Espace réservé du contenu 2">
            <a:extLst>
              <a:ext uri="{FF2B5EF4-FFF2-40B4-BE49-F238E27FC236}">
                <a16:creationId xmlns:a16="http://schemas.microsoft.com/office/drawing/2014/main" id="{9FDED2A1-7B0A-A74A-B7D6-53FDDCC3FA74}"/>
              </a:ext>
            </a:extLst>
          </p:cNvPr>
          <p:cNvSpPr txBox="1">
            <a:spLocks/>
          </p:cNvSpPr>
          <p:nvPr/>
        </p:nvSpPr>
        <p:spPr>
          <a:xfrm>
            <a:off x="522135" y="1477221"/>
            <a:ext cx="10873208" cy="357984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endParaRPr lang="fr-FR" kern="0" dirty="0">
              <a:solidFill>
                <a:srgbClr val="002060"/>
              </a:solidFill>
              <a:latin typeface="Arial" panose="020B0604020202020204" pitchFamily="34" charset="0"/>
              <a:cs typeface="Arial" panose="020B0604020202020204" pitchFamily="34" charset="0"/>
            </a:endParaRPr>
          </a:p>
          <a:p>
            <a:pPr>
              <a:buFontTx/>
              <a:buChar char="-"/>
            </a:pPr>
            <a:endParaRPr lang="fr-FR" kern="0" dirty="0">
              <a:solidFill>
                <a:srgbClr val="002060"/>
              </a:solidFill>
              <a:latin typeface="Arial" panose="020B0604020202020204" pitchFamily="34" charset="0"/>
              <a:cs typeface="Arial" panose="020B0604020202020204" pitchFamily="34" charset="0"/>
            </a:endParaRPr>
          </a:p>
          <a:p>
            <a:pPr marL="0" indent="0"/>
            <a:endParaRPr lang="fr-FR" kern="0" dirty="0">
              <a:solidFill>
                <a:srgbClr val="002060"/>
              </a:solidFill>
              <a:latin typeface="Arial" panose="020B0604020202020204" pitchFamily="34" charset="0"/>
              <a:cs typeface="Arial" panose="020B0604020202020204" pitchFamily="34" charset="0"/>
            </a:endParaRPr>
          </a:p>
        </p:txBody>
      </p:sp>
      <p:pic>
        <p:nvPicPr>
          <p:cNvPr id="20" name="Immagine 19">
            <a:extLst>
              <a:ext uri="{FF2B5EF4-FFF2-40B4-BE49-F238E27FC236}">
                <a16:creationId xmlns:a16="http://schemas.microsoft.com/office/drawing/2014/main" id="{CF0BA841-E54B-A447-832F-CBC7AD9A96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3240" y="795487"/>
            <a:ext cx="1979499" cy="1319802"/>
          </a:xfrm>
          <a:prstGeom prst="rect">
            <a:avLst/>
          </a:prstGeom>
          <a:ln>
            <a:noFill/>
          </a:ln>
          <a:effectLst>
            <a:softEdge rad="112500"/>
          </a:effectLst>
        </p:spPr>
      </p:pic>
      <p:pic>
        <p:nvPicPr>
          <p:cNvPr id="23" name="Immagine 22">
            <a:extLst>
              <a:ext uri="{FF2B5EF4-FFF2-40B4-BE49-F238E27FC236}">
                <a16:creationId xmlns:a16="http://schemas.microsoft.com/office/drawing/2014/main" id="{79D15E91-B21D-2A4C-BA7B-0BCF980BAE41}"/>
              </a:ext>
            </a:extLst>
          </p:cNvPr>
          <p:cNvPicPr>
            <a:picLocks noChangeAspect="1"/>
          </p:cNvPicPr>
          <p:nvPr/>
        </p:nvPicPr>
        <p:blipFill rotWithShape="1">
          <a:blip r:embed="rId3" cstate="print"/>
          <a:srcRect b="29048"/>
          <a:stretch/>
        </p:blipFill>
        <p:spPr>
          <a:xfrm flipH="1">
            <a:off x="385608" y="2272838"/>
            <a:ext cx="3538216" cy="1412128"/>
          </a:xfrm>
          <a:prstGeom prst="rect">
            <a:avLst/>
          </a:prstGeom>
          <a:ln>
            <a:noFill/>
          </a:ln>
          <a:effectLst>
            <a:softEdge rad="112500"/>
          </a:effectLst>
        </p:spPr>
      </p:pic>
      <p:sp>
        <p:nvSpPr>
          <p:cNvPr id="24" name="Rectangle 3">
            <a:extLst>
              <a:ext uri="{FF2B5EF4-FFF2-40B4-BE49-F238E27FC236}">
                <a16:creationId xmlns:a16="http://schemas.microsoft.com/office/drawing/2014/main" id="{A04C6FDA-C537-A94A-B468-62CFD88C80C4}"/>
              </a:ext>
            </a:extLst>
          </p:cNvPr>
          <p:cNvSpPr txBox="1">
            <a:spLocks noChangeArrowheads="1"/>
          </p:cNvSpPr>
          <p:nvPr/>
        </p:nvSpPr>
        <p:spPr>
          <a:xfrm>
            <a:off x="222913" y="53300"/>
            <a:ext cx="11583486" cy="113994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just"/>
            <a:r>
              <a:rPr lang="it-IT" altLang="nl-NL" b="1" cap="none" dirty="0">
                <a:solidFill>
                  <a:srgbClr val="490092"/>
                </a:solidFill>
                <a:latin typeface="Book Antiqua" panose="02040602050305030304" pitchFamily="18" charset="0"/>
                <a:cs typeface="Calibri" panose="020F0502020204030204" pitchFamily="34" charset="0"/>
              </a:rPr>
              <a:t>Le farfalle rappresentano il 10% dell’ordine </a:t>
            </a:r>
            <a:r>
              <a:rPr lang="it-IT" altLang="nl-NL" b="1" cap="none" dirty="0" err="1">
                <a:solidFill>
                  <a:srgbClr val="490092"/>
                </a:solidFill>
                <a:latin typeface="Book Antiqua" panose="02040602050305030304" pitchFamily="18" charset="0"/>
                <a:cs typeface="Calibri" panose="020F0502020204030204" pitchFamily="34" charset="0"/>
              </a:rPr>
              <a:t>Lepidoptera</a:t>
            </a:r>
            <a:r>
              <a:rPr lang="it-IT" altLang="nl-NL" b="1" cap="none" dirty="0">
                <a:solidFill>
                  <a:srgbClr val="490092"/>
                </a:solidFill>
                <a:latin typeface="Book Antiqua" panose="02040602050305030304" pitchFamily="18" charset="0"/>
                <a:cs typeface="Calibri" panose="020F0502020204030204" pitchFamily="34" charset="0"/>
              </a:rPr>
              <a:t>, sono ben conosciute e hanno un riconosciuto valore estetico</a:t>
            </a:r>
          </a:p>
        </p:txBody>
      </p:sp>
      <p:sp>
        <p:nvSpPr>
          <p:cNvPr id="25" name="CasellaDiTesto 24">
            <a:extLst>
              <a:ext uri="{FF2B5EF4-FFF2-40B4-BE49-F238E27FC236}">
                <a16:creationId xmlns:a16="http://schemas.microsoft.com/office/drawing/2014/main" id="{B89D785D-EF6A-FE41-AB4D-32E092B15F9F}"/>
              </a:ext>
            </a:extLst>
          </p:cNvPr>
          <p:cNvSpPr txBox="1"/>
          <p:nvPr/>
        </p:nvSpPr>
        <p:spPr>
          <a:xfrm>
            <a:off x="685218" y="1180813"/>
            <a:ext cx="3884191" cy="1200329"/>
          </a:xfrm>
          <a:prstGeom prst="rect">
            <a:avLst/>
          </a:prstGeom>
          <a:noFill/>
        </p:spPr>
        <p:txBody>
          <a:bodyPr wrap="square" rtlCol="0">
            <a:spAutoFit/>
          </a:bodyPr>
          <a:lstStyle/>
          <a:p>
            <a:pPr algn="ctr"/>
            <a:r>
              <a:rPr lang="it-IT" sz="2400" dirty="0">
                <a:solidFill>
                  <a:schemeClr val="accent2">
                    <a:lumMod val="75000"/>
                  </a:schemeClr>
                </a:solidFill>
                <a:latin typeface="Book Antiqua" panose="02040602050305030304" pitchFamily="18" charset="0"/>
              </a:rPr>
              <a:t>Sono insetti a metamorfosi completa con un ciclo piuttosto breve</a:t>
            </a:r>
            <a:endParaRPr lang="it-IT" sz="2400" cap="all" dirty="0">
              <a:solidFill>
                <a:schemeClr val="accent2">
                  <a:lumMod val="75000"/>
                </a:schemeClr>
              </a:solidFill>
              <a:latin typeface="Book Antiqua" panose="02040602050305030304" pitchFamily="18" charset="0"/>
              <a:ea typeface="+mj-ea"/>
              <a:cs typeface="Tahoma" panose="020B0604030504040204" pitchFamily="34" charset="0"/>
            </a:endParaRPr>
          </a:p>
        </p:txBody>
      </p:sp>
      <p:pic>
        <p:nvPicPr>
          <p:cNvPr id="26" name="Picture 13">
            <a:extLst>
              <a:ext uri="{FF2B5EF4-FFF2-40B4-BE49-F238E27FC236}">
                <a16:creationId xmlns:a16="http://schemas.microsoft.com/office/drawing/2014/main" id="{6FE9A8DA-E20C-E445-840D-E10636116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0363" y="3181464"/>
            <a:ext cx="5022850" cy="32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a16="http://schemas.microsoft.com/office/drawing/2014/main" id="{0BB6CF05-763C-BB43-9837-BC934E21B447}"/>
              </a:ext>
            </a:extLst>
          </p:cNvPr>
          <p:cNvSpPr txBox="1"/>
          <p:nvPr/>
        </p:nvSpPr>
        <p:spPr>
          <a:xfrm>
            <a:off x="4342635" y="5779309"/>
            <a:ext cx="7463764" cy="707886"/>
          </a:xfrm>
          <a:prstGeom prst="rect">
            <a:avLst/>
          </a:prstGeom>
          <a:solidFill>
            <a:schemeClr val="bg1"/>
          </a:solidFill>
        </p:spPr>
        <p:txBody>
          <a:bodyPr wrap="square" rtlCol="0">
            <a:spAutoFit/>
          </a:bodyPr>
          <a:lstStyle/>
          <a:p>
            <a:pPr algn="ctr"/>
            <a:r>
              <a:rPr lang="it-IT" sz="2000" b="1" dirty="0">
                <a:latin typeface="Book Antiqua" panose="02040602050305030304" pitchFamily="18" charset="0"/>
              </a:rPr>
              <a:t>Le farfalle sono l’unico gruppo di insetti per il quale abbiamo un set di tratti funzionali pubblicato</a:t>
            </a:r>
          </a:p>
        </p:txBody>
      </p:sp>
      <p:sp>
        <p:nvSpPr>
          <p:cNvPr id="18" name="Rectangle 3">
            <a:extLst>
              <a:ext uri="{FF2B5EF4-FFF2-40B4-BE49-F238E27FC236}">
                <a16:creationId xmlns:a16="http://schemas.microsoft.com/office/drawing/2014/main" id="{DEE993B4-9411-C247-BFB5-2E0BFE9352BD}"/>
              </a:ext>
            </a:extLst>
          </p:cNvPr>
          <p:cNvSpPr>
            <a:spLocks noChangeArrowheads="1"/>
          </p:cNvSpPr>
          <p:nvPr/>
        </p:nvSpPr>
        <p:spPr bwMode="auto">
          <a:xfrm>
            <a:off x="4959726" y="2008405"/>
            <a:ext cx="7088046" cy="1015663"/>
          </a:xfrm>
          <a:prstGeom prst="rect">
            <a:avLst/>
          </a:prstGeom>
          <a:noFill/>
          <a:ln w="38100">
            <a:solidFill>
              <a:srgbClr val="7030A0"/>
            </a:solidFill>
            <a:prstDash val="dashDot"/>
            <a:miter lim="800000"/>
            <a:headEnd/>
            <a:tailEnd/>
          </a:ln>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r>
              <a:rPr lang="it-IT" sz="2000" dirty="0">
                <a:solidFill>
                  <a:srgbClr val="7030A0"/>
                </a:solidFill>
                <a:latin typeface="Book Antiqua" panose="02040602050305030304" pitchFamily="18" charset="0"/>
              </a:rPr>
              <a:t>Le praterie sono l’habitat principale per la maggior parte delle specie di farfalle Europee.</a:t>
            </a:r>
          </a:p>
          <a:p>
            <a:pPr algn="ctr" eaLnBrk="1" fontAlgn="auto" hangingPunct="1">
              <a:spcBef>
                <a:spcPts val="0"/>
              </a:spcBef>
              <a:spcAft>
                <a:spcPts val="0"/>
              </a:spcAft>
              <a:defRPr/>
            </a:pPr>
            <a:r>
              <a:rPr lang="it-IT" sz="2000" dirty="0">
                <a:solidFill>
                  <a:srgbClr val="7030A0"/>
                </a:solidFill>
                <a:latin typeface="Book Antiqua" panose="02040602050305030304" pitchFamily="18" charset="0"/>
              </a:rPr>
              <a:t> In Europa, le praterie sono </a:t>
            </a:r>
            <a:r>
              <a:rPr lang="it-IT" sz="2000" i="1" dirty="0">
                <a:solidFill>
                  <a:srgbClr val="7030A0"/>
                </a:solidFill>
                <a:latin typeface="Book Antiqua" panose="02040602050305030304" pitchFamily="18" charset="0"/>
              </a:rPr>
              <a:t>man </a:t>
            </a:r>
            <a:r>
              <a:rPr lang="it-IT" sz="2000" i="1" dirty="0" err="1">
                <a:solidFill>
                  <a:srgbClr val="7030A0"/>
                </a:solidFill>
                <a:latin typeface="Book Antiqua" panose="02040602050305030304" pitchFamily="18" charset="0"/>
              </a:rPr>
              <a:t>dependent</a:t>
            </a:r>
            <a:r>
              <a:rPr lang="it-IT" sz="2000" i="1" dirty="0">
                <a:solidFill>
                  <a:srgbClr val="7030A0"/>
                </a:solidFill>
                <a:latin typeface="Book Antiqua" panose="02040602050305030304" pitchFamily="18" charset="0"/>
              </a:rPr>
              <a:t> </a:t>
            </a:r>
            <a:r>
              <a:rPr lang="it-IT" sz="2000" i="1" dirty="0" err="1">
                <a:solidFill>
                  <a:srgbClr val="7030A0"/>
                </a:solidFill>
                <a:latin typeface="Book Antiqua" panose="02040602050305030304" pitchFamily="18" charset="0"/>
              </a:rPr>
              <a:t>habitats</a:t>
            </a:r>
            <a:endParaRPr lang="it-IT" altLang="it-IT" sz="2400" i="1" dirty="0">
              <a:solidFill>
                <a:srgbClr val="7030A0"/>
              </a:solidFill>
              <a:effectLst>
                <a:outerShdw blurRad="38100" dist="38100" dir="2700000" algn="tl">
                  <a:srgbClr val="000000"/>
                </a:outerShdw>
              </a:effectLst>
              <a:latin typeface="Book Antiqua" panose="02040602050305030304" pitchFamily="18" charset="0"/>
              <a:cs typeface="Times New Roman" pitchFamily="18" charset="0"/>
            </a:endParaRPr>
          </a:p>
        </p:txBody>
      </p:sp>
      <p:grpSp>
        <p:nvGrpSpPr>
          <p:cNvPr id="27" name="Gruppo 1">
            <a:extLst>
              <a:ext uri="{FF2B5EF4-FFF2-40B4-BE49-F238E27FC236}">
                <a16:creationId xmlns:a16="http://schemas.microsoft.com/office/drawing/2014/main" id="{2EC74258-A999-3E49-B281-628FF96135CB}"/>
              </a:ext>
            </a:extLst>
          </p:cNvPr>
          <p:cNvGrpSpPr>
            <a:grpSpLocks/>
          </p:cNvGrpSpPr>
          <p:nvPr/>
        </p:nvGrpSpPr>
        <p:grpSpPr bwMode="auto">
          <a:xfrm>
            <a:off x="222913" y="3378750"/>
            <a:ext cx="7463764" cy="2103504"/>
            <a:chOff x="539552" y="3671701"/>
            <a:chExt cx="8763589" cy="2780079"/>
          </a:xfrm>
        </p:grpSpPr>
        <p:pic>
          <p:nvPicPr>
            <p:cNvPr id="28" name="Picture 7" descr="S3600078">
              <a:extLst>
                <a:ext uri="{FF2B5EF4-FFF2-40B4-BE49-F238E27FC236}">
                  <a16:creationId xmlns:a16="http://schemas.microsoft.com/office/drawing/2014/main" id="{9E190A4B-2C9C-5E47-9295-BB37E012F3AC}"/>
                </a:ext>
              </a:extLst>
            </p:cNvPr>
            <p:cNvPicPr>
              <a:picLocks noChangeAspect="1" noChangeArrowheads="1"/>
            </p:cNvPicPr>
            <p:nvPr/>
          </p:nvPicPr>
          <p:blipFill>
            <a:blip r:embed="rId5" cstate="print"/>
            <a:srcRect/>
            <a:stretch>
              <a:fillRect/>
            </a:stretch>
          </p:blipFill>
          <p:spPr bwMode="auto">
            <a:xfrm>
              <a:off x="6135141" y="4348330"/>
              <a:ext cx="3168000" cy="2103450"/>
            </a:xfrm>
            <a:prstGeom prst="rect">
              <a:avLst/>
            </a:prstGeom>
            <a:ln>
              <a:noFill/>
            </a:ln>
            <a:effectLst>
              <a:softEdge rad="112500"/>
            </a:effectLst>
          </p:spPr>
        </p:pic>
        <p:pic>
          <p:nvPicPr>
            <p:cNvPr id="29" name="Picture 4" descr="S3600175">
              <a:extLst>
                <a:ext uri="{FF2B5EF4-FFF2-40B4-BE49-F238E27FC236}">
                  <a16:creationId xmlns:a16="http://schemas.microsoft.com/office/drawing/2014/main" id="{17CE0F9E-916B-D742-9464-BFE64C4B8234}"/>
                </a:ext>
              </a:extLst>
            </p:cNvPr>
            <p:cNvPicPr>
              <a:picLocks noChangeAspect="1" noChangeArrowheads="1"/>
            </p:cNvPicPr>
            <p:nvPr/>
          </p:nvPicPr>
          <p:blipFill>
            <a:blip r:embed="rId6" cstate="print"/>
            <a:srcRect r="4333"/>
            <a:stretch>
              <a:fillRect/>
            </a:stretch>
          </p:blipFill>
          <p:spPr bwMode="auto">
            <a:xfrm>
              <a:off x="3203848" y="4107183"/>
              <a:ext cx="3168000" cy="2199201"/>
            </a:xfrm>
            <a:prstGeom prst="rect">
              <a:avLst/>
            </a:prstGeom>
            <a:ln>
              <a:noFill/>
            </a:ln>
            <a:effectLst>
              <a:softEdge rad="112500"/>
            </a:effectLst>
          </p:spPr>
        </p:pic>
        <p:pic>
          <p:nvPicPr>
            <p:cNvPr id="30" name="Picture 2" descr="fig%203">
              <a:extLst>
                <a:ext uri="{FF2B5EF4-FFF2-40B4-BE49-F238E27FC236}">
                  <a16:creationId xmlns:a16="http://schemas.microsoft.com/office/drawing/2014/main" id="{3F1FC8E2-F98B-664D-A062-347FDA3E8CFA}"/>
                </a:ext>
              </a:extLst>
            </p:cNvPr>
            <p:cNvPicPr>
              <a:picLocks noChangeAspect="1" noChangeArrowheads="1"/>
            </p:cNvPicPr>
            <p:nvPr/>
          </p:nvPicPr>
          <p:blipFill>
            <a:blip r:embed="rId7" cstate="print"/>
            <a:srcRect b="7516"/>
            <a:stretch>
              <a:fillRect/>
            </a:stretch>
          </p:blipFill>
          <p:spPr bwMode="auto">
            <a:xfrm>
              <a:off x="539552" y="3671701"/>
              <a:ext cx="3168352" cy="2203445"/>
            </a:xfrm>
            <a:prstGeom prst="rect">
              <a:avLst/>
            </a:prstGeom>
            <a:ln>
              <a:noFill/>
            </a:ln>
            <a:effectLst>
              <a:softEdge rad="112500"/>
            </a:effectLst>
          </p:spPr>
        </p:pic>
      </p:grpSp>
      <p:pic>
        <p:nvPicPr>
          <p:cNvPr id="32" name="Immagine 31" descr="Bruco.jpg">
            <a:extLst>
              <a:ext uri="{FF2B5EF4-FFF2-40B4-BE49-F238E27FC236}">
                <a16:creationId xmlns:a16="http://schemas.microsoft.com/office/drawing/2014/main" id="{F4F0FB79-8523-BF43-A382-B4F805BFDE8C}"/>
              </a:ext>
            </a:extLst>
          </p:cNvPr>
          <p:cNvPicPr>
            <a:picLocks noChangeAspect="1"/>
          </p:cNvPicPr>
          <p:nvPr/>
        </p:nvPicPr>
        <p:blipFill>
          <a:blip r:embed="rId8" cstate="print"/>
          <a:srcRect l="14594"/>
          <a:stretch>
            <a:fillRect/>
          </a:stretch>
        </p:blipFill>
        <p:spPr bwMode="auto">
          <a:xfrm>
            <a:off x="5244747" y="3109966"/>
            <a:ext cx="1280580" cy="1285494"/>
          </a:xfrm>
          <a:prstGeom prst="rect">
            <a:avLst/>
          </a:prstGeom>
          <a:ln>
            <a:noFill/>
          </a:ln>
          <a:effectLst>
            <a:softEdge rad="112500"/>
          </a:effectLst>
        </p:spPr>
      </p:pic>
      <p:pic>
        <p:nvPicPr>
          <p:cNvPr id="35" name="Immagine 21" descr="Zerynthia polyxena.jpg">
            <a:extLst>
              <a:ext uri="{FF2B5EF4-FFF2-40B4-BE49-F238E27FC236}">
                <a16:creationId xmlns:a16="http://schemas.microsoft.com/office/drawing/2014/main" id="{3275E598-3DF1-D041-8323-FD04D1E5DC15}"/>
              </a:ext>
            </a:extLst>
          </p:cNvPr>
          <p:cNvPicPr>
            <a:picLocks noChangeAspect="1"/>
          </p:cNvPicPr>
          <p:nvPr/>
        </p:nvPicPr>
        <p:blipFill>
          <a:blip r:embed="rId9" cstate="print"/>
          <a:srcRect/>
          <a:stretch>
            <a:fillRect/>
          </a:stretch>
        </p:blipFill>
        <p:spPr bwMode="auto">
          <a:xfrm>
            <a:off x="3669390" y="2624411"/>
            <a:ext cx="1800039" cy="1600200"/>
          </a:xfrm>
          <a:prstGeom prst="rect">
            <a:avLst/>
          </a:prstGeom>
          <a:ln>
            <a:noFill/>
          </a:ln>
          <a:effectLst>
            <a:softEdge rad="112500"/>
          </a:effectLst>
        </p:spPr>
      </p:pic>
      <p:pic>
        <p:nvPicPr>
          <p:cNvPr id="19" name="Immagine 18">
            <a:extLst>
              <a:ext uri="{FF2B5EF4-FFF2-40B4-BE49-F238E27FC236}">
                <a16:creationId xmlns:a16="http://schemas.microsoft.com/office/drawing/2014/main" id="{33A00B7A-E5D3-464B-8795-1836477379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0" y="4746942"/>
            <a:ext cx="4506680" cy="2064734"/>
          </a:xfrm>
          <a:prstGeom prst="rect">
            <a:avLst/>
          </a:prstGeom>
        </p:spPr>
      </p:pic>
      <p:sp>
        <p:nvSpPr>
          <p:cNvPr id="4" name="CasellaDiTesto 3">
            <a:extLst>
              <a:ext uri="{FF2B5EF4-FFF2-40B4-BE49-F238E27FC236}">
                <a16:creationId xmlns:a16="http://schemas.microsoft.com/office/drawing/2014/main" id="{05BC7BB6-0659-154C-B56B-DA82DE0E6AB5}"/>
              </a:ext>
            </a:extLst>
          </p:cNvPr>
          <p:cNvSpPr txBox="1"/>
          <p:nvPr/>
        </p:nvSpPr>
        <p:spPr>
          <a:xfrm>
            <a:off x="7459283" y="5433472"/>
            <a:ext cx="4429928" cy="307777"/>
          </a:xfrm>
          <a:prstGeom prst="rect">
            <a:avLst/>
          </a:prstGeom>
          <a:solidFill>
            <a:schemeClr val="bg1"/>
          </a:solidFill>
        </p:spPr>
        <p:txBody>
          <a:bodyPr wrap="square" rtlCol="0">
            <a:spAutoFit/>
          </a:bodyPr>
          <a:lstStyle/>
          <a:p>
            <a:pPr algn="ctr"/>
            <a:r>
              <a:rPr lang="it-IT" sz="1400" dirty="0">
                <a:latin typeface="Book Antiqua" panose="02040602050305030304" pitchFamily="18" charset="0"/>
              </a:rPr>
              <a:t>Gradiente altitudinale</a:t>
            </a:r>
          </a:p>
        </p:txBody>
      </p:sp>
    </p:spTree>
    <p:extLst>
      <p:ext uri="{BB962C8B-B14F-4D97-AF65-F5344CB8AC3E}">
        <p14:creationId xmlns:p14="http://schemas.microsoft.com/office/powerpoint/2010/main" val="196205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153651" y="5228892"/>
            <a:ext cx="242887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Tahoma" panose="020B0604030504040204" pitchFamily="34" charset="0"/>
                <a:ea typeface="ヒラギノ明朝 ProN W3" charset="-128"/>
                <a:cs typeface="Arial" panose="020B0604020202020204" pitchFamily="34" charset="0"/>
              </a:rPr>
              <a:t>BCE Board </a:t>
            </a:r>
            <a:r>
              <a:rPr kumimoji="0" lang="en-IE" sz="1200" b="1" i="0" u="none" strike="noStrike" kern="1200" cap="none" spc="0" normalizeH="0" baseline="0" noProof="0" dirty="0">
                <a:ln>
                  <a:noFill/>
                </a:ln>
                <a:solidFill>
                  <a:srgbClr val="FFFFFF"/>
                </a:solidFill>
                <a:effectLst/>
                <a:uLnTx/>
                <a:uFillTx/>
                <a:latin typeface="Tahoma" panose="020B0604030504040204" pitchFamily="34" charset="0"/>
                <a:ea typeface="ヒラギノ明朝 ProN W3" charset="-128"/>
                <a:cs typeface="Arial" panose="020B0604020202020204" pitchFamily="34" charset="0"/>
              </a:rPr>
              <a:t>Committee - 2019</a:t>
            </a:r>
          </a:p>
        </p:txBody>
      </p:sp>
      <p:sp>
        <p:nvSpPr>
          <p:cNvPr id="19" name="Rectangle 3">
            <a:extLst>
              <a:ext uri="{FF2B5EF4-FFF2-40B4-BE49-F238E27FC236}">
                <a16:creationId xmlns:a16="http://schemas.microsoft.com/office/drawing/2014/main" id="{EAD8A5E2-B3AF-D843-B4D0-19B78F6ABC92}"/>
              </a:ext>
            </a:extLst>
          </p:cNvPr>
          <p:cNvSpPr txBox="1">
            <a:spLocks noChangeArrowheads="1"/>
          </p:cNvSpPr>
          <p:nvPr/>
        </p:nvSpPr>
        <p:spPr>
          <a:xfrm>
            <a:off x="27266" y="58096"/>
            <a:ext cx="12115614" cy="113994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it-IT" altLang="nl-NL" b="1" cap="none" dirty="0">
                <a:solidFill>
                  <a:srgbClr val="490092"/>
                </a:solidFill>
                <a:latin typeface="Book Antiqua" panose="02040602050305030304" pitchFamily="18" charset="0"/>
                <a:cs typeface="Calibri" panose="020F0502020204030204" pitchFamily="34" charset="0"/>
              </a:rPr>
              <a:t>Tra gli insetti le farfalle sono quelle con il maggior numero di Liste Rosse e valutazioni del rischio di estinzione</a:t>
            </a:r>
          </a:p>
        </p:txBody>
      </p:sp>
      <p:pic>
        <p:nvPicPr>
          <p:cNvPr id="21" name="Immagine 8">
            <a:extLst>
              <a:ext uri="{FF2B5EF4-FFF2-40B4-BE49-F238E27FC236}">
                <a16:creationId xmlns:a16="http://schemas.microsoft.com/office/drawing/2014/main" id="{9E9CD6E5-A992-C44B-9312-0837DA32B23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6376" y="3015975"/>
            <a:ext cx="1952625"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7">
            <a:extLst>
              <a:ext uri="{FF2B5EF4-FFF2-40B4-BE49-F238E27FC236}">
                <a16:creationId xmlns:a16="http://schemas.microsoft.com/office/drawing/2014/main" id="{0D5352D0-605E-3C41-90FB-741E229D13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4403" y="1225994"/>
            <a:ext cx="20701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magine 5">
            <a:extLst>
              <a:ext uri="{FF2B5EF4-FFF2-40B4-BE49-F238E27FC236}">
                <a16:creationId xmlns:a16="http://schemas.microsoft.com/office/drawing/2014/main" id="{A195A6AD-B2E8-604C-BA54-DCE6BB727A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996" y="1205217"/>
            <a:ext cx="17018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magine 3">
            <a:extLst>
              <a:ext uri="{FF2B5EF4-FFF2-40B4-BE49-F238E27FC236}">
                <a16:creationId xmlns:a16="http://schemas.microsoft.com/office/drawing/2014/main" id="{E8610004-9D6A-BC49-B9FA-B0DC5EB1AAD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42076" y="2700928"/>
            <a:ext cx="18002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magine 5">
            <a:extLst>
              <a:ext uri="{FF2B5EF4-FFF2-40B4-BE49-F238E27FC236}">
                <a16:creationId xmlns:a16="http://schemas.microsoft.com/office/drawing/2014/main" id="{62AFAEF2-AA29-A344-91AD-3CC31DB66DF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7500" y="1249238"/>
            <a:ext cx="2062162"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magine 6">
            <a:extLst>
              <a:ext uri="{FF2B5EF4-FFF2-40B4-BE49-F238E27FC236}">
                <a16:creationId xmlns:a16="http://schemas.microsoft.com/office/drawing/2014/main" id="{6DE0521B-4118-D649-A9B4-8FEFA0FAF87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84299" y="3191599"/>
            <a:ext cx="20050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magine 1">
            <a:extLst>
              <a:ext uri="{FF2B5EF4-FFF2-40B4-BE49-F238E27FC236}">
                <a16:creationId xmlns:a16="http://schemas.microsoft.com/office/drawing/2014/main" id="{7B39FDC7-4CBD-3D44-86F6-D844130556C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834096" y="1341106"/>
            <a:ext cx="1646237"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magine 3">
            <a:extLst>
              <a:ext uri="{FF2B5EF4-FFF2-40B4-BE49-F238E27FC236}">
                <a16:creationId xmlns:a16="http://schemas.microsoft.com/office/drawing/2014/main" id="{BA5349F8-1725-F24A-8B79-67A6038B46BD}"/>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83696" y="1429024"/>
            <a:ext cx="1703388"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magine 6">
            <a:extLst>
              <a:ext uri="{FF2B5EF4-FFF2-40B4-BE49-F238E27FC236}">
                <a16:creationId xmlns:a16="http://schemas.microsoft.com/office/drawing/2014/main" id="{EB061D6E-D4FB-434F-A6D4-82F793DF1C8B}"/>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631860" y="3095749"/>
            <a:ext cx="1570038"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magine 9">
            <a:extLst>
              <a:ext uri="{FF2B5EF4-FFF2-40B4-BE49-F238E27FC236}">
                <a16:creationId xmlns:a16="http://schemas.microsoft.com/office/drawing/2014/main" id="{0724E2AD-D07A-3342-889A-F8A5FF1BA95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478243" y="3215835"/>
            <a:ext cx="160972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magine 17">
            <a:extLst>
              <a:ext uri="{FF2B5EF4-FFF2-40B4-BE49-F238E27FC236}">
                <a16:creationId xmlns:a16="http://schemas.microsoft.com/office/drawing/2014/main" id="{D9ACE07B-ED5D-244D-ACF1-AF57C0DE443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420102" y="1225994"/>
            <a:ext cx="15557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asellaDiTesto 15">
            <a:extLst>
              <a:ext uri="{FF2B5EF4-FFF2-40B4-BE49-F238E27FC236}">
                <a16:creationId xmlns:a16="http://schemas.microsoft.com/office/drawing/2014/main" id="{FF108942-DA20-884B-A895-4C15BC9A8A97}"/>
              </a:ext>
            </a:extLst>
          </p:cNvPr>
          <p:cNvSpPr txBox="1">
            <a:spLocks noChangeArrowheads="1"/>
          </p:cNvSpPr>
          <p:nvPr/>
        </p:nvSpPr>
        <p:spPr bwMode="auto">
          <a:xfrm>
            <a:off x="27266" y="5566671"/>
            <a:ext cx="12164734" cy="400110"/>
          </a:xfrm>
          <a:prstGeom prst="rect">
            <a:avLst/>
          </a:prstGeom>
          <a:solidFill>
            <a:srgbClr val="EEED01"/>
          </a:solidFill>
          <a:ln>
            <a:noFill/>
          </a:ln>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a:spcBef>
                <a:spcPct val="0"/>
              </a:spcBef>
              <a:buFontTx/>
              <a:buNone/>
            </a:pPr>
            <a:r>
              <a:rPr lang="it-IT" altLang="it-IT" sz="2000" b="1" dirty="0">
                <a:solidFill>
                  <a:srgbClr val="765B90"/>
                </a:solidFill>
                <a:latin typeface="Book Antiqua" panose="02040602050305030304" pitchFamily="18" charset="0"/>
              </a:rPr>
              <a:t>Meno del 2% degli invertebrati e stato finora valutato!</a:t>
            </a:r>
          </a:p>
        </p:txBody>
      </p:sp>
      <p:pic>
        <p:nvPicPr>
          <p:cNvPr id="27" name="Immagine 26">
            <a:extLst>
              <a:ext uri="{FF2B5EF4-FFF2-40B4-BE49-F238E27FC236}">
                <a16:creationId xmlns:a16="http://schemas.microsoft.com/office/drawing/2014/main" id="{C0A54959-061C-024C-8F32-08D8B91FC317}"/>
              </a:ext>
            </a:extLst>
          </p:cNvPr>
          <p:cNvPicPr>
            <a:picLocks noChangeAspect="1"/>
          </p:cNvPicPr>
          <p:nvPr/>
        </p:nvPicPr>
        <p:blipFill>
          <a:blip r:embed="rId14" cstate="print"/>
          <a:stretch>
            <a:fillRect/>
          </a:stretch>
        </p:blipFill>
        <p:spPr>
          <a:xfrm>
            <a:off x="9607700" y="2283458"/>
            <a:ext cx="2556673" cy="2020954"/>
          </a:xfrm>
          <a:prstGeom prst="rect">
            <a:avLst/>
          </a:prstGeom>
        </p:spPr>
      </p:pic>
      <p:sp>
        <p:nvSpPr>
          <p:cNvPr id="25" name="Rettangolo 24">
            <a:extLst>
              <a:ext uri="{FF2B5EF4-FFF2-40B4-BE49-F238E27FC236}">
                <a16:creationId xmlns:a16="http://schemas.microsoft.com/office/drawing/2014/main" id="{715C89BF-FF45-E44E-B89E-C59A2FE898B4}"/>
              </a:ext>
            </a:extLst>
          </p:cNvPr>
          <p:cNvSpPr/>
          <p:nvPr/>
        </p:nvSpPr>
        <p:spPr>
          <a:xfrm>
            <a:off x="9167083" y="4436094"/>
            <a:ext cx="2872517" cy="830997"/>
          </a:xfrm>
          <a:prstGeom prst="rect">
            <a:avLst/>
          </a:prstGeom>
        </p:spPr>
        <p:txBody>
          <a:bodyPr wrap="square">
            <a:spAutoFit/>
          </a:bodyPr>
          <a:lstStyle/>
          <a:p>
            <a:pPr algn="just">
              <a:defRPr/>
            </a:pPr>
            <a:r>
              <a:rPr lang="it-IT" sz="1200" dirty="0" err="1"/>
              <a:t>Eisenhauer</a:t>
            </a:r>
            <a:r>
              <a:rPr lang="it-IT" sz="1200" dirty="0"/>
              <a:t>, N., Bonn, A., &amp; Guerra, C. A. (2019). </a:t>
            </a:r>
            <a:r>
              <a:rPr lang="it-IT" sz="1200" dirty="0" err="1"/>
              <a:t>Recognizing</a:t>
            </a:r>
            <a:r>
              <a:rPr lang="it-IT" sz="1200" dirty="0"/>
              <a:t> the </a:t>
            </a:r>
            <a:r>
              <a:rPr lang="it-IT" sz="1200" dirty="0" err="1"/>
              <a:t>quiet</a:t>
            </a:r>
            <a:r>
              <a:rPr lang="it-IT" sz="1200" dirty="0"/>
              <a:t> </a:t>
            </a:r>
            <a:r>
              <a:rPr lang="it-IT" sz="1200" dirty="0" err="1"/>
              <a:t>extinction</a:t>
            </a:r>
            <a:r>
              <a:rPr lang="it-IT" sz="1200" dirty="0"/>
              <a:t> of </a:t>
            </a:r>
            <a:r>
              <a:rPr lang="it-IT" sz="1200" dirty="0" err="1"/>
              <a:t>invertebrates</a:t>
            </a:r>
            <a:r>
              <a:rPr lang="it-IT" sz="1200" dirty="0"/>
              <a:t>. </a:t>
            </a:r>
            <a:r>
              <a:rPr lang="it-IT" sz="1200" i="1" dirty="0"/>
              <a:t>Nature </a:t>
            </a:r>
            <a:r>
              <a:rPr lang="it-IT" sz="1200" i="1" dirty="0" err="1"/>
              <a:t>communications</a:t>
            </a:r>
            <a:r>
              <a:rPr lang="it-IT" sz="1200" dirty="0"/>
              <a:t>, </a:t>
            </a:r>
            <a:r>
              <a:rPr lang="it-IT" sz="1200" i="1" dirty="0"/>
              <a:t>10</a:t>
            </a:r>
            <a:r>
              <a:rPr lang="it-IT" sz="1200" dirty="0"/>
              <a:t>(1), 50.</a:t>
            </a:r>
          </a:p>
        </p:txBody>
      </p:sp>
      <p:sp>
        <p:nvSpPr>
          <p:cNvPr id="26" name="Rettangolo 25">
            <a:extLst>
              <a:ext uri="{FF2B5EF4-FFF2-40B4-BE49-F238E27FC236}">
                <a16:creationId xmlns:a16="http://schemas.microsoft.com/office/drawing/2014/main" id="{864B4959-2D73-3046-9186-0C457E15F02C}"/>
              </a:ext>
            </a:extLst>
          </p:cNvPr>
          <p:cNvSpPr/>
          <p:nvPr/>
        </p:nvSpPr>
        <p:spPr>
          <a:xfrm>
            <a:off x="32439" y="6031614"/>
            <a:ext cx="12110441" cy="459812"/>
          </a:xfrm>
          <a:prstGeom prst="rect">
            <a:avLst/>
          </a:prstGeom>
          <a:solidFill>
            <a:schemeClr val="accent6">
              <a:lumMod val="20000"/>
              <a:lumOff val="80000"/>
            </a:schemeClr>
          </a:solidFill>
        </p:spPr>
        <p:txBody>
          <a:bodyPr wrap="square">
            <a:spAutoFit/>
          </a:bodyPr>
          <a:lstStyle/>
          <a:p>
            <a:pPr lvl="0" fontAlgn="base">
              <a:spcBef>
                <a:spcPct val="0"/>
              </a:spcBef>
              <a:spcAft>
                <a:spcPct val="0"/>
              </a:spcAft>
              <a:defRPr/>
            </a:pP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Bonelli S.; Casacci L.P.; Barbero </a:t>
            </a:r>
            <a:r>
              <a:rPr lang="it-IT" altLang="it-IT" sz="1200" dirty="0" err="1">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F</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 </a:t>
            </a:r>
            <a:r>
              <a:rPr lang="it-IT" altLang="it-IT" sz="1200" dirty="0" err="1">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Cerrato</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 C.; Dapporto L.; </a:t>
            </a:r>
            <a:r>
              <a:rPr lang="it-IT" altLang="it-IT" sz="1200" dirty="0" err="1">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Sbordoni</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 V.; </a:t>
            </a:r>
            <a:r>
              <a:rPr lang="it-IT" altLang="it-IT" sz="1200" dirty="0" err="1">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Scalercio</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 S.; Zilli A.; </a:t>
            </a:r>
            <a:r>
              <a:rPr lang="it-IT" altLang="it-IT" sz="1200" dirty="0" err="1">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Battistoni</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  A.; </a:t>
            </a:r>
            <a:r>
              <a:rPr lang="it-IT" altLang="it-IT" sz="1200" dirty="0" err="1">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Teofili</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 C.; Rondinini C.; Balletto E. (2018)- </a:t>
            </a:r>
            <a:r>
              <a:rPr lang="en-US"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THE FIRST RED LIST OF ITALIAN BUTTERFLIES. Insect Conservation and Diversity, </a:t>
            </a:r>
            <a:r>
              <a:rPr lang="it-IT" altLang="it-IT" sz="1200" dirty="0">
                <a:solidFill>
                  <a:schemeClr val="accent6">
                    <a:lumMod val="75000"/>
                  </a:schemeClr>
                </a:solidFill>
                <a:latin typeface="Book Antiqua" panose="02040602050305030304" pitchFamily="18" charset="0"/>
                <a:ea typeface="ヒラギノ明朝 ProN W3" charset="-128"/>
                <a:cs typeface="Arial" panose="020B0604020202020204" pitchFamily="34" charset="0"/>
                <a:sym typeface="American Typewriter" charset="0"/>
              </a:rPr>
              <a:t>11 (5): 506-521</a:t>
            </a:r>
          </a:p>
        </p:txBody>
      </p:sp>
      <p:sp>
        <p:nvSpPr>
          <p:cNvPr id="36" name="Rettangolo 35">
            <a:extLst>
              <a:ext uri="{FF2B5EF4-FFF2-40B4-BE49-F238E27FC236}">
                <a16:creationId xmlns:a16="http://schemas.microsoft.com/office/drawing/2014/main" id="{631BA3A1-A7AE-AA43-969C-F540313484BE}"/>
              </a:ext>
            </a:extLst>
          </p:cNvPr>
          <p:cNvSpPr/>
          <p:nvPr/>
        </p:nvSpPr>
        <p:spPr>
          <a:xfrm>
            <a:off x="10258051" y="6409744"/>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78833340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6CC993-5D99-084A-AED8-ABF62B7C3728}"/>
              </a:ext>
            </a:extLst>
          </p:cNvPr>
          <p:cNvSpPr txBox="1">
            <a:spLocks noGrp="1" noChangeArrowheads="1"/>
          </p:cNvSpPr>
          <p:nvPr>
            <p:ph type="ctrTitle"/>
          </p:nvPr>
        </p:nvSpPr>
        <p:spPr>
          <a:xfrm>
            <a:off x="89452" y="92778"/>
            <a:ext cx="12013096" cy="1610233"/>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it-IT" altLang="nl-NL" b="1" cap="none" dirty="0">
                <a:solidFill>
                  <a:srgbClr val="490092"/>
                </a:solidFill>
                <a:latin typeface="Book Antiqua" panose="02040602050305030304" pitchFamily="18" charset="0"/>
                <a:cs typeface="Calibri" panose="020F0502020204030204" pitchFamily="34" charset="0"/>
              </a:rPr>
              <a:t>Le farfalle sono gli insetti con il maggior  numero di specie protette a livello Europeo</a:t>
            </a:r>
            <a:br>
              <a:rPr lang="it-IT" altLang="nl-NL" b="1" cap="none" dirty="0">
                <a:solidFill>
                  <a:srgbClr val="490092"/>
                </a:solidFill>
                <a:latin typeface="Book Antiqua" panose="02040602050305030304" pitchFamily="18" charset="0"/>
                <a:cs typeface="Calibri" panose="020F0502020204030204" pitchFamily="34" charset="0"/>
              </a:rPr>
            </a:br>
            <a:r>
              <a:rPr lang="it-IT" altLang="nl-NL" sz="2000" b="1" cap="none" dirty="0">
                <a:solidFill>
                  <a:srgbClr val="490092"/>
                </a:solidFill>
                <a:latin typeface="Book Antiqua" panose="02040602050305030304" pitchFamily="18" charset="0"/>
                <a:cs typeface="Calibri" panose="020F0502020204030204" pitchFamily="34" charset="0"/>
              </a:rPr>
              <a:t>29 specie sono elencate negli allegati della Direttiva Habitat, di cui 16 sono presenti in Italia</a:t>
            </a:r>
          </a:p>
        </p:txBody>
      </p:sp>
      <p:pic>
        <p:nvPicPr>
          <p:cNvPr id="7" name="Picture 7">
            <a:extLst>
              <a:ext uri="{FF2B5EF4-FFF2-40B4-BE49-F238E27FC236}">
                <a16:creationId xmlns:a16="http://schemas.microsoft.com/office/drawing/2014/main" id="{EF421AED-A383-DA4A-984B-330945952C05}"/>
              </a:ext>
            </a:extLst>
          </p:cNvPr>
          <p:cNvPicPr>
            <a:picLocks noChangeAspect="1" noChangeArrowheads="1"/>
          </p:cNvPicPr>
          <p:nvPr/>
        </p:nvPicPr>
        <p:blipFill>
          <a:blip r:embed="rId2" cstate="print"/>
          <a:srcRect/>
          <a:stretch>
            <a:fillRect/>
          </a:stretch>
        </p:blipFill>
        <p:spPr bwMode="auto">
          <a:xfrm rot="1425351">
            <a:off x="4264742" y="4304370"/>
            <a:ext cx="2983817" cy="2134773"/>
          </a:xfrm>
          <a:prstGeom prst="rect">
            <a:avLst/>
          </a:prstGeom>
          <a:ln>
            <a:noFill/>
          </a:ln>
          <a:effectLst>
            <a:softEdge rad="112500"/>
          </a:effectLst>
        </p:spPr>
      </p:pic>
      <p:pic>
        <p:nvPicPr>
          <p:cNvPr id="8" name="Picture 6" descr="C:\Users\Utente\Desktop\Liste_Rosse\Liste Rosse_2015\fOTO_3\Papilio Alexanor (credits Davide Piccoli)1.tif">
            <a:extLst>
              <a:ext uri="{FF2B5EF4-FFF2-40B4-BE49-F238E27FC236}">
                <a16:creationId xmlns:a16="http://schemas.microsoft.com/office/drawing/2014/main" id="{08557E92-BB80-ED4A-87AC-557D3111EF3D}"/>
              </a:ext>
            </a:extLst>
          </p:cNvPr>
          <p:cNvPicPr>
            <a:picLocks noChangeAspect="1" noChangeArrowheads="1"/>
          </p:cNvPicPr>
          <p:nvPr/>
        </p:nvPicPr>
        <p:blipFill>
          <a:blip r:embed="rId3" cstate="print"/>
          <a:srcRect/>
          <a:stretch>
            <a:fillRect/>
          </a:stretch>
        </p:blipFill>
        <p:spPr bwMode="auto">
          <a:xfrm>
            <a:off x="1424041" y="4063053"/>
            <a:ext cx="3520503" cy="2638504"/>
          </a:xfrm>
          <a:prstGeom prst="rect">
            <a:avLst/>
          </a:prstGeom>
          <a:ln>
            <a:noFill/>
          </a:ln>
          <a:effectLst>
            <a:softEdge rad="112500"/>
          </a:effectLst>
        </p:spPr>
      </p:pic>
      <p:pic>
        <p:nvPicPr>
          <p:cNvPr id="9" name="Picture 1040" descr="Z">
            <a:extLst>
              <a:ext uri="{FF2B5EF4-FFF2-40B4-BE49-F238E27FC236}">
                <a16:creationId xmlns:a16="http://schemas.microsoft.com/office/drawing/2014/main" id="{FB0C24AF-3970-1B49-802C-193305C74A1A}"/>
              </a:ext>
            </a:extLst>
          </p:cNvPr>
          <p:cNvPicPr>
            <a:picLocks noChangeAspect="1" noChangeArrowheads="1"/>
          </p:cNvPicPr>
          <p:nvPr/>
        </p:nvPicPr>
        <p:blipFill rotWithShape="1">
          <a:blip r:embed="rId4" cstate="print"/>
          <a:srcRect l="17638" r="15316"/>
          <a:stretch/>
        </p:blipFill>
        <p:spPr bwMode="auto">
          <a:xfrm>
            <a:off x="8831848" y="1708924"/>
            <a:ext cx="2377153" cy="2360794"/>
          </a:xfrm>
          <a:prstGeom prst="rect">
            <a:avLst/>
          </a:prstGeom>
          <a:ln>
            <a:noFill/>
          </a:ln>
          <a:effectLst>
            <a:softEdge rad="112500"/>
          </a:effectLst>
        </p:spPr>
      </p:pic>
      <p:pic>
        <p:nvPicPr>
          <p:cNvPr id="10" name="Picture 1036" descr="DSCN2128">
            <a:extLst>
              <a:ext uri="{FF2B5EF4-FFF2-40B4-BE49-F238E27FC236}">
                <a16:creationId xmlns:a16="http://schemas.microsoft.com/office/drawing/2014/main" id="{18C9B3C1-CEFC-1D45-A8A0-C377E4FDA0AC}"/>
              </a:ext>
            </a:extLst>
          </p:cNvPr>
          <p:cNvPicPr>
            <a:picLocks noChangeAspect="1" noChangeArrowheads="1"/>
          </p:cNvPicPr>
          <p:nvPr/>
        </p:nvPicPr>
        <p:blipFill rotWithShape="1">
          <a:blip r:embed="rId5" cstate="print"/>
          <a:srcRect l="13719" t="18260" r="16004" b="14413"/>
          <a:stretch/>
        </p:blipFill>
        <p:spPr bwMode="auto">
          <a:xfrm rot="20336818">
            <a:off x="3296426" y="2136887"/>
            <a:ext cx="3504674" cy="2628102"/>
          </a:xfrm>
          <a:prstGeom prst="rect">
            <a:avLst/>
          </a:prstGeom>
          <a:ln>
            <a:noFill/>
          </a:ln>
          <a:effectLst>
            <a:softEdge rad="112500"/>
          </a:effectLst>
        </p:spPr>
      </p:pic>
      <p:pic>
        <p:nvPicPr>
          <p:cNvPr id="11" name="Picture 8" descr="S3600121">
            <a:extLst>
              <a:ext uri="{FF2B5EF4-FFF2-40B4-BE49-F238E27FC236}">
                <a16:creationId xmlns:a16="http://schemas.microsoft.com/office/drawing/2014/main" id="{4F7349A2-3274-A442-9AFE-328858495477}"/>
              </a:ext>
            </a:extLst>
          </p:cNvPr>
          <p:cNvPicPr>
            <a:picLocks noChangeAspect="1" noChangeArrowheads="1"/>
          </p:cNvPicPr>
          <p:nvPr/>
        </p:nvPicPr>
        <p:blipFill>
          <a:blip r:embed="rId6" cstate="print"/>
          <a:srcRect t="19777"/>
          <a:stretch>
            <a:fillRect/>
          </a:stretch>
        </p:blipFill>
        <p:spPr bwMode="auto">
          <a:xfrm rot="1423447">
            <a:off x="9838798" y="3733489"/>
            <a:ext cx="2116137" cy="2318140"/>
          </a:xfrm>
          <a:prstGeom prst="rect">
            <a:avLst/>
          </a:prstGeom>
          <a:ln>
            <a:noFill/>
          </a:ln>
          <a:effectLst>
            <a:softEdge rad="112500"/>
          </a:effectLst>
        </p:spPr>
      </p:pic>
      <p:pic>
        <p:nvPicPr>
          <p:cNvPr id="12" name="Picture 12" descr="christi">
            <a:extLst>
              <a:ext uri="{FF2B5EF4-FFF2-40B4-BE49-F238E27FC236}">
                <a16:creationId xmlns:a16="http://schemas.microsoft.com/office/drawing/2014/main" id="{A17419DB-422A-294C-8A27-B2D20C4523FC}"/>
              </a:ext>
            </a:extLst>
          </p:cNvPr>
          <p:cNvPicPr>
            <a:picLocks noChangeAspect="1" noChangeArrowheads="1"/>
          </p:cNvPicPr>
          <p:nvPr/>
        </p:nvPicPr>
        <p:blipFill rotWithShape="1">
          <a:blip r:embed="rId7" cstate="print"/>
          <a:srcRect r="19060"/>
          <a:stretch/>
        </p:blipFill>
        <p:spPr bwMode="auto">
          <a:xfrm>
            <a:off x="1631391" y="1997245"/>
            <a:ext cx="2697544" cy="2245717"/>
          </a:xfrm>
          <a:prstGeom prst="rect">
            <a:avLst/>
          </a:prstGeom>
          <a:ln>
            <a:noFill/>
          </a:ln>
          <a:effectLst>
            <a:softEdge rad="112500"/>
          </a:effectLst>
        </p:spPr>
      </p:pic>
      <p:pic>
        <p:nvPicPr>
          <p:cNvPr id="13" name="Picture 58" descr="C:\Users\Lisa\Desktop\Foto tesi Lisa\Maculinea telejus_2 SISTEMATA.jpg">
            <a:extLst>
              <a:ext uri="{FF2B5EF4-FFF2-40B4-BE49-F238E27FC236}">
                <a16:creationId xmlns:a16="http://schemas.microsoft.com/office/drawing/2014/main" id="{376F89F7-3E8B-4F49-9896-7228452F561B}"/>
              </a:ext>
            </a:extLst>
          </p:cNvPr>
          <p:cNvPicPr>
            <a:picLocks noChangeAspect="1" noChangeArrowheads="1"/>
          </p:cNvPicPr>
          <p:nvPr/>
        </p:nvPicPr>
        <p:blipFill>
          <a:blip r:embed="rId8" cstate="print"/>
          <a:srcRect/>
          <a:stretch>
            <a:fillRect/>
          </a:stretch>
        </p:blipFill>
        <p:spPr bwMode="auto">
          <a:xfrm>
            <a:off x="7811877" y="4488391"/>
            <a:ext cx="2677755" cy="2168696"/>
          </a:xfrm>
          <a:prstGeom prst="rect">
            <a:avLst/>
          </a:prstGeom>
          <a:ln>
            <a:noFill/>
          </a:ln>
          <a:effectLst>
            <a:softEdge rad="112500"/>
          </a:effectLst>
        </p:spPr>
      </p:pic>
      <p:pic>
        <p:nvPicPr>
          <p:cNvPr id="14" name="Picture 6" descr="IMG_0492">
            <a:extLst>
              <a:ext uri="{FF2B5EF4-FFF2-40B4-BE49-F238E27FC236}">
                <a16:creationId xmlns:a16="http://schemas.microsoft.com/office/drawing/2014/main" id="{7BFED913-B916-6640-ACC6-DFBE1BC1A242}"/>
              </a:ext>
            </a:extLst>
          </p:cNvPr>
          <p:cNvPicPr>
            <a:picLocks noChangeAspect="1" noChangeArrowheads="1"/>
          </p:cNvPicPr>
          <p:nvPr/>
        </p:nvPicPr>
        <p:blipFill>
          <a:blip r:embed="rId9" cstate="screen"/>
          <a:srcRect/>
          <a:stretch>
            <a:fillRect/>
          </a:stretch>
        </p:blipFill>
        <p:spPr bwMode="auto">
          <a:xfrm>
            <a:off x="5981814" y="1814172"/>
            <a:ext cx="3168941" cy="2448272"/>
          </a:xfrm>
          <a:prstGeom prst="rect">
            <a:avLst/>
          </a:prstGeom>
          <a:ln>
            <a:noFill/>
          </a:ln>
          <a:effectLst>
            <a:softEdge rad="112500"/>
          </a:effectLst>
        </p:spPr>
      </p:pic>
      <p:pic>
        <p:nvPicPr>
          <p:cNvPr id="15" name="Picture 6" descr="DSCN4106">
            <a:extLst>
              <a:ext uri="{FF2B5EF4-FFF2-40B4-BE49-F238E27FC236}">
                <a16:creationId xmlns:a16="http://schemas.microsoft.com/office/drawing/2014/main" id="{DEB7915A-DF1D-164C-B58B-6458AEDE54B4}"/>
              </a:ext>
            </a:extLst>
          </p:cNvPr>
          <p:cNvPicPr>
            <a:picLocks noChangeAspect="1" noChangeArrowheads="1"/>
          </p:cNvPicPr>
          <p:nvPr/>
        </p:nvPicPr>
        <p:blipFill>
          <a:blip r:embed="rId10" cstate="screen"/>
          <a:srcRect/>
          <a:stretch>
            <a:fillRect/>
          </a:stretch>
        </p:blipFill>
        <p:spPr bwMode="auto">
          <a:xfrm rot="1580974">
            <a:off x="5940242" y="3575048"/>
            <a:ext cx="2552536" cy="1915099"/>
          </a:xfrm>
          <a:prstGeom prst="rect">
            <a:avLst/>
          </a:prstGeom>
          <a:ln>
            <a:noFill/>
          </a:ln>
          <a:effectLst>
            <a:softEdge rad="112500"/>
          </a:effectLst>
        </p:spPr>
      </p:pic>
      <p:pic>
        <p:nvPicPr>
          <p:cNvPr id="17" name="Picture 4" descr="C:\Users\Utente\Desktop\Liste_Rosse\Liste Rosse_2015\foto_liste_rosse\Euphydryas glaciegenita.jpg">
            <a:extLst>
              <a:ext uri="{FF2B5EF4-FFF2-40B4-BE49-F238E27FC236}">
                <a16:creationId xmlns:a16="http://schemas.microsoft.com/office/drawing/2014/main" id="{D509D308-EBC0-FD4E-8071-C644DB23F0B8}"/>
              </a:ext>
            </a:extLst>
          </p:cNvPr>
          <p:cNvPicPr>
            <a:picLocks noChangeAspect="1" noChangeArrowheads="1"/>
          </p:cNvPicPr>
          <p:nvPr/>
        </p:nvPicPr>
        <p:blipFill>
          <a:blip r:embed="rId11" cstate="print"/>
          <a:srcRect/>
          <a:stretch>
            <a:fillRect/>
          </a:stretch>
        </p:blipFill>
        <p:spPr bwMode="auto">
          <a:xfrm rot="1710208">
            <a:off x="93834" y="3274429"/>
            <a:ext cx="2725872" cy="1817248"/>
          </a:xfrm>
          <a:prstGeom prst="rect">
            <a:avLst/>
          </a:prstGeom>
          <a:ln>
            <a:noFill/>
          </a:ln>
          <a:effectLst>
            <a:softEdge rad="112500"/>
          </a:effectLst>
        </p:spPr>
      </p:pic>
      <p:pic>
        <p:nvPicPr>
          <p:cNvPr id="18" name="Picture 1042" descr="Parco 1 010">
            <a:extLst>
              <a:ext uri="{FF2B5EF4-FFF2-40B4-BE49-F238E27FC236}">
                <a16:creationId xmlns:a16="http://schemas.microsoft.com/office/drawing/2014/main" id="{78125218-6DCA-0A40-A51A-36C75E41D089}"/>
              </a:ext>
            </a:extLst>
          </p:cNvPr>
          <p:cNvPicPr>
            <a:picLocks noChangeAspect="1" noChangeArrowheads="1"/>
          </p:cNvPicPr>
          <p:nvPr/>
        </p:nvPicPr>
        <p:blipFill rotWithShape="1">
          <a:blip r:embed="rId12" cstate="print"/>
          <a:srcRect t="25531"/>
          <a:stretch/>
        </p:blipFill>
        <p:spPr bwMode="auto">
          <a:xfrm rot="2703484">
            <a:off x="112514" y="5060182"/>
            <a:ext cx="2275335" cy="1270817"/>
          </a:xfrm>
          <a:prstGeom prst="rect">
            <a:avLst/>
          </a:prstGeom>
          <a:ln>
            <a:noFill/>
          </a:ln>
          <a:effectLst>
            <a:softEdge rad="112500"/>
          </a:effectLst>
        </p:spPr>
      </p:pic>
      <p:pic>
        <p:nvPicPr>
          <p:cNvPr id="20" name="Picture 5" descr="C:\Users\Utente\Desktop\Liste_Rosse\Liste Rosse_2015\fOTO_3\Parnassius mnemosyne (credits Davide Piccoli).tif">
            <a:extLst>
              <a:ext uri="{FF2B5EF4-FFF2-40B4-BE49-F238E27FC236}">
                <a16:creationId xmlns:a16="http://schemas.microsoft.com/office/drawing/2014/main" id="{9006299F-D570-8B45-BDD5-4BEBD6A268F3}"/>
              </a:ext>
            </a:extLst>
          </p:cNvPr>
          <p:cNvPicPr>
            <a:picLocks noChangeAspect="1" noChangeArrowheads="1"/>
          </p:cNvPicPr>
          <p:nvPr/>
        </p:nvPicPr>
        <p:blipFill>
          <a:blip r:embed="rId13" cstate="print"/>
          <a:srcRect/>
          <a:stretch>
            <a:fillRect/>
          </a:stretch>
        </p:blipFill>
        <p:spPr bwMode="auto">
          <a:xfrm rot="1734758">
            <a:off x="8139818" y="3239531"/>
            <a:ext cx="2171172" cy="1609237"/>
          </a:xfrm>
          <a:prstGeom prst="rect">
            <a:avLst/>
          </a:prstGeom>
          <a:ln>
            <a:noFill/>
          </a:ln>
          <a:effectLst>
            <a:softEdge rad="112500"/>
          </a:effectLst>
        </p:spPr>
      </p:pic>
      <p:pic>
        <p:nvPicPr>
          <p:cNvPr id="16" name="Picture 6" descr="helle">
            <a:extLst>
              <a:ext uri="{FF2B5EF4-FFF2-40B4-BE49-F238E27FC236}">
                <a16:creationId xmlns:a16="http://schemas.microsoft.com/office/drawing/2014/main" id="{6CDF7DF2-0674-6B44-8845-13D956A5079A}"/>
              </a:ext>
            </a:extLst>
          </p:cNvPr>
          <p:cNvPicPr>
            <a:picLocks noChangeAspect="1" noChangeArrowheads="1"/>
          </p:cNvPicPr>
          <p:nvPr/>
        </p:nvPicPr>
        <p:blipFill>
          <a:blip r:embed="rId14"/>
          <a:srcRect/>
          <a:stretch>
            <a:fillRect/>
          </a:stretch>
        </p:blipFill>
        <p:spPr bwMode="auto">
          <a:xfrm>
            <a:off x="6690656" y="5287535"/>
            <a:ext cx="1886089" cy="1237746"/>
          </a:xfrm>
          <a:prstGeom prst="rect">
            <a:avLst/>
          </a:prstGeom>
          <a:ln>
            <a:noFill/>
          </a:ln>
          <a:effectLst>
            <a:softEdge rad="112500"/>
          </a:effectLst>
        </p:spPr>
      </p:pic>
      <p:sp>
        <p:nvSpPr>
          <p:cNvPr id="19" name="Rettangolo 18">
            <a:extLst>
              <a:ext uri="{FF2B5EF4-FFF2-40B4-BE49-F238E27FC236}">
                <a16:creationId xmlns:a16="http://schemas.microsoft.com/office/drawing/2014/main" id="{9539E7C8-9ED7-874A-B9B4-D19CA06D1647}"/>
              </a:ext>
            </a:extLst>
          </p:cNvPr>
          <p:cNvSpPr/>
          <p:nvPr/>
        </p:nvSpPr>
        <p:spPr>
          <a:xfrm>
            <a:off x="10257748" y="6499058"/>
            <a:ext cx="1643399" cy="384977"/>
          </a:xfrm>
          <a:prstGeom prst="rect">
            <a:avLst/>
          </a:prstGeom>
        </p:spPr>
        <p:txBody>
          <a:bodyPr wrap="none">
            <a:spAutoFit/>
          </a:bodyPr>
          <a:lstStyle/>
          <a:p>
            <a:pPr marL="228577" algn="r">
              <a:lnSpc>
                <a:spcPct val="150000"/>
              </a:lnSpc>
              <a:defRPr/>
            </a:pPr>
            <a:r>
              <a:rPr lang="en-US" sz="1400" b="1" i="1" kern="0" dirty="0">
                <a:solidFill>
                  <a:srgbClr val="765B90"/>
                </a:solidFill>
                <a:effectLst>
                  <a:outerShdw blurRad="38100" dist="38100" dir="2700000" algn="tl">
                    <a:srgbClr val="000000">
                      <a:alpha val="43137"/>
                    </a:srgbClr>
                  </a:outerShdw>
                </a:effectLst>
                <a:latin typeface="Book Antiqua" panose="02040602050305030304" pitchFamily="18" charset="0"/>
                <a:cs typeface="Times New Roman" panose="02020603050405020304" pitchFamily="18" charset="0"/>
                <a:sym typeface="Arial"/>
              </a:rPr>
              <a:t>Simona </a:t>
            </a:r>
            <a:r>
              <a:rPr lang="en-US" sz="1400" b="1" i="1" kern="0" dirty="0" err="1">
                <a:solidFill>
                  <a:srgbClr val="765B90"/>
                </a:solidFill>
                <a:effectLst>
                  <a:outerShdw blurRad="38100" dist="38100" dir="2700000" algn="tl">
                    <a:srgbClr val="000000">
                      <a:alpha val="43137"/>
                    </a:srgbClr>
                  </a:outerShdw>
                </a:effectLst>
                <a:latin typeface="Book Antiqua" panose="02040602050305030304" pitchFamily="18" charset="0"/>
                <a:cs typeface="Times New Roman" panose="02020603050405020304" pitchFamily="18" charset="0"/>
                <a:sym typeface="Arial"/>
              </a:rPr>
              <a:t>Bonelli</a:t>
            </a:r>
            <a:endParaRPr lang="en-US" sz="1400" b="1" i="1" kern="0" dirty="0">
              <a:solidFill>
                <a:srgbClr val="765B90"/>
              </a:solidFill>
              <a:effectLst>
                <a:outerShdw blurRad="38100" dist="38100" dir="2700000" algn="tl">
                  <a:srgbClr val="000000">
                    <a:alpha val="43137"/>
                  </a:srgbClr>
                </a:outerShdw>
              </a:effectLst>
              <a:latin typeface="Book Antiqua" panose="02040602050305030304" pitchFamily="18" charset="0"/>
              <a:cs typeface="Times New Roman" panose="02020603050405020304" pitchFamily="18" charset="0"/>
              <a:sym typeface="Arial"/>
            </a:endParaRPr>
          </a:p>
        </p:txBody>
      </p:sp>
      <p:sp>
        <p:nvSpPr>
          <p:cNvPr id="21" name="Rettangolo 20">
            <a:extLst>
              <a:ext uri="{FF2B5EF4-FFF2-40B4-BE49-F238E27FC236}">
                <a16:creationId xmlns:a16="http://schemas.microsoft.com/office/drawing/2014/main" id="{6301F61C-FD63-8841-B9BD-3EF6D9922880}"/>
              </a:ext>
            </a:extLst>
          </p:cNvPr>
          <p:cNvSpPr/>
          <p:nvPr/>
        </p:nvSpPr>
        <p:spPr>
          <a:xfrm>
            <a:off x="198106" y="2013609"/>
            <a:ext cx="1952163" cy="923330"/>
          </a:xfrm>
          <a:prstGeom prst="rect">
            <a:avLst/>
          </a:prstGeom>
          <a:solidFill>
            <a:schemeClr val="accent6">
              <a:lumMod val="40000"/>
              <a:lumOff val="60000"/>
            </a:schemeClr>
          </a:solidFill>
        </p:spPr>
        <p:txBody>
          <a:bodyPr wrap="square">
            <a:spAutoFit/>
          </a:bodyPr>
          <a:lstStyle/>
          <a:p>
            <a:r>
              <a:rPr lang="fr-FR" dirty="0">
                <a:solidFill>
                  <a:srgbClr val="002060"/>
                </a:solidFill>
              </a:rPr>
              <a:t>Sono </a:t>
            </a:r>
            <a:r>
              <a:rPr lang="fr-FR" dirty="0" err="1">
                <a:solidFill>
                  <a:srgbClr val="002060"/>
                </a:solidFill>
              </a:rPr>
              <a:t>gli</a:t>
            </a:r>
            <a:r>
              <a:rPr lang="fr-FR" dirty="0">
                <a:solidFill>
                  <a:srgbClr val="002060"/>
                </a:solidFill>
              </a:rPr>
              <a:t> </a:t>
            </a:r>
            <a:r>
              <a:rPr lang="fr-FR" dirty="0" err="1">
                <a:solidFill>
                  <a:srgbClr val="002060"/>
                </a:solidFill>
              </a:rPr>
              <a:t>unici</a:t>
            </a:r>
            <a:r>
              <a:rPr lang="fr-FR" dirty="0">
                <a:solidFill>
                  <a:srgbClr val="002060"/>
                </a:solidFill>
              </a:rPr>
              <a:t> </a:t>
            </a:r>
            <a:r>
              <a:rPr lang="fr-FR" dirty="0" err="1">
                <a:solidFill>
                  <a:srgbClr val="002060"/>
                </a:solidFill>
              </a:rPr>
              <a:t>impollinatori</a:t>
            </a:r>
            <a:r>
              <a:rPr lang="fr-FR" dirty="0">
                <a:solidFill>
                  <a:srgbClr val="002060"/>
                </a:solidFill>
              </a:rPr>
              <a:t> </a:t>
            </a:r>
            <a:r>
              <a:rPr lang="fr-FR" dirty="0" err="1">
                <a:solidFill>
                  <a:srgbClr val="002060"/>
                </a:solidFill>
              </a:rPr>
              <a:t>protetti</a:t>
            </a:r>
            <a:endParaRPr lang="it-IT" dirty="0">
              <a:solidFill>
                <a:srgbClr val="002060"/>
              </a:solidFill>
            </a:endParaRPr>
          </a:p>
        </p:txBody>
      </p:sp>
    </p:spTree>
    <p:extLst>
      <p:ext uri="{BB962C8B-B14F-4D97-AF65-F5344CB8AC3E}">
        <p14:creationId xmlns:p14="http://schemas.microsoft.com/office/powerpoint/2010/main" val="3365261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egnaposto contenuto 3">
            <a:extLst>
              <a:ext uri="{FF2B5EF4-FFF2-40B4-BE49-F238E27FC236}">
                <a16:creationId xmlns:a16="http://schemas.microsoft.com/office/drawing/2014/main" id="{298506BB-4F55-4C45-85D9-9B436296C4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546900" y="879331"/>
            <a:ext cx="7393169" cy="374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6CC993-5D99-084A-AED8-ABF62B7C3728}"/>
              </a:ext>
            </a:extLst>
          </p:cNvPr>
          <p:cNvSpPr txBox="1">
            <a:spLocks noGrp="1" noChangeArrowheads="1"/>
          </p:cNvSpPr>
          <p:nvPr>
            <p:ph type="ctrTitle"/>
          </p:nvPr>
        </p:nvSpPr>
        <p:spPr>
          <a:xfrm>
            <a:off x="124373" y="44426"/>
            <a:ext cx="11665383" cy="1313108"/>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it-IT" altLang="nl-NL" b="1" cap="none" dirty="0">
                <a:solidFill>
                  <a:srgbClr val="490092"/>
                </a:solidFill>
                <a:latin typeface="Book Antiqua" panose="02040602050305030304" pitchFamily="18" charset="0"/>
                <a:cs typeface="Tahoma" panose="020B0604030504040204" pitchFamily="34" charset="0"/>
              </a:rPr>
              <a:t>Le farfalle sono l’unico gruppo di insetti monitorato attraverso una rete pan europea</a:t>
            </a:r>
            <a:endParaRPr lang="it-IT" altLang="nl-NL" b="1" cap="none" dirty="0">
              <a:solidFill>
                <a:srgbClr val="490092"/>
              </a:solidFill>
              <a:latin typeface="Book Antiqua" panose="02040602050305030304" pitchFamily="18" charset="0"/>
              <a:cs typeface="Calibri" panose="020F0502020204030204" pitchFamily="34" charset="0"/>
            </a:endParaRPr>
          </a:p>
        </p:txBody>
      </p:sp>
      <p:sp>
        <p:nvSpPr>
          <p:cNvPr id="3" name="Sottotitolo 2">
            <a:extLst>
              <a:ext uri="{FF2B5EF4-FFF2-40B4-BE49-F238E27FC236}">
                <a16:creationId xmlns:a16="http://schemas.microsoft.com/office/drawing/2014/main" id="{701D921E-4CF7-014E-8162-E9B42563448A}"/>
              </a:ext>
            </a:extLst>
          </p:cNvPr>
          <p:cNvSpPr>
            <a:spLocks noGrp="1"/>
          </p:cNvSpPr>
          <p:nvPr>
            <p:ph type="subTitle" idx="1"/>
          </p:nvPr>
        </p:nvSpPr>
        <p:spPr>
          <a:xfrm>
            <a:off x="-88861" y="5907933"/>
            <a:ext cx="12301144" cy="579401"/>
          </a:xfrm>
          <a:solidFill>
            <a:srgbClr val="DDF49D"/>
          </a:solidFill>
        </p:spPr>
        <p:txBody>
          <a:bodyPr>
            <a:normAutofit/>
          </a:bodyPr>
          <a:lstStyle/>
          <a:p>
            <a:r>
              <a:rPr lang="it-IT" sz="2800" b="1" dirty="0">
                <a:solidFill>
                  <a:srgbClr val="765B90"/>
                </a:solidFill>
                <a:latin typeface="Book Antiqua" panose="02040602050305030304" pitchFamily="18" charset="0"/>
              </a:rPr>
              <a:t>Gli unici impollinatori per i quali è disponibile un trend a scala europea</a:t>
            </a:r>
          </a:p>
        </p:txBody>
      </p:sp>
      <p:pic>
        <p:nvPicPr>
          <p:cNvPr id="5" name="Picture 14">
            <a:extLst>
              <a:ext uri="{FF2B5EF4-FFF2-40B4-BE49-F238E27FC236}">
                <a16:creationId xmlns:a16="http://schemas.microsoft.com/office/drawing/2014/main" id="{C12047CD-2A19-6645-A2BB-18F3827471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35" y="807299"/>
            <a:ext cx="742845" cy="524763"/>
          </a:xfrm>
          <a:prstGeom prst="rect">
            <a:avLst/>
          </a:prstGeom>
        </p:spPr>
      </p:pic>
      <p:sp>
        <p:nvSpPr>
          <p:cNvPr id="6" name="TextBox 15">
            <a:extLst>
              <a:ext uri="{FF2B5EF4-FFF2-40B4-BE49-F238E27FC236}">
                <a16:creationId xmlns:a16="http://schemas.microsoft.com/office/drawing/2014/main" id="{7FDE3B00-F2A3-F64A-BAC6-DBEB69E6FB92}"/>
              </a:ext>
            </a:extLst>
          </p:cNvPr>
          <p:cNvSpPr txBox="1"/>
          <p:nvPr/>
        </p:nvSpPr>
        <p:spPr>
          <a:xfrm>
            <a:off x="9586797" y="3911716"/>
            <a:ext cx="1880519" cy="523220"/>
          </a:xfrm>
          <a:prstGeom prst="rect">
            <a:avLst/>
          </a:prstGeom>
          <a:noFill/>
        </p:spPr>
        <p:txBody>
          <a:bodyPr wrap="square" rtlCol="0">
            <a:spAutoFit/>
          </a:bodyPr>
          <a:lstStyle/>
          <a:p>
            <a:r>
              <a:rPr lang="en-US" sz="1400" b="1" dirty="0">
                <a:solidFill>
                  <a:srgbClr val="765B90"/>
                </a:solidFill>
              </a:rPr>
              <a:t>European Butterfly Monitoring Scheme</a:t>
            </a:r>
            <a:endParaRPr lang="x-none" sz="1400" b="1" dirty="0">
              <a:solidFill>
                <a:srgbClr val="765B90"/>
              </a:solidFill>
            </a:endParaRPr>
          </a:p>
        </p:txBody>
      </p:sp>
      <p:pic>
        <p:nvPicPr>
          <p:cNvPr id="10" name="Immagine 9">
            <a:extLst>
              <a:ext uri="{FF2B5EF4-FFF2-40B4-BE49-F238E27FC236}">
                <a16:creationId xmlns:a16="http://schemas.microsoft.com/office/drawing/2014/main" id="{22733309-504E-9041-9E2E-3514F33108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258" y="2040463"/>
            <a:ext cx="2504916" cy="1878688"/>
          </a:xfrm>
          <a:prstGeom prst="rect">
            <a:avLst/>
          </a:prstGeom>
          <a:ln>
            <a:noFill/>
          </a:ln>
          <a:effectLst>
            <a:softEdge rad="112500"/>
          </a:effectLst>
        </p:spPr>
      </p:pic>
      <p:pic>
        <p:nvPicPr>
          <p:cNvPr id="14" name="Immagine 13">
            <a:extLst>
              <a:ext uri="{FF2B5EF4-FFF2-40B4-BE49-F238E27FC236}">
                <a16:creationId xmlns:a16="http://schemas.microsoft.com/office/drawing/2014/main" id="{718B8FD5-B17A-FA47-B1DD-712DC5F1F298}"/>
              </a:ext>
            </a:extLst>
          </p:cNvPr>
          <p:cNvPicPr>
            <a:picLocks noChangeAspect="1"/>
          </p:cNvPicPr>
          <p:nvPr/>
        </p:nvPicPr>
        <p:blipFill>
          <a:blip r:embed="rId5" cstate="print"/>
          <a:stretch>
            <a:fillRect/>
          </a:stretch>
        </p:blipFill>
        <p:spPr>
          <a:xfrm>
            <a:off x="10377173" y="1259050"/>
            <a:ext cx="1690454" cy="1179669"/>
          </a:xfrm>
          <a:prstGeom prst="rect">
            <a:avLst/>
          </a:prstGeom>
          <a:ln>
            <a:noFill/>
          </a:ln>
          <a:effectLst>
            <a:softEdge rad="112500"/>
          </a:effectLst>
        </p:spPr>
      </p:pic>
      <p:pic>
        <p:nvPicPr>
          <p:cNvPr id="16" name="Immagine 15">
            <a:extLst>
              <a:ext uri="{FF2B5EF4-FFF2-40B4-BE49-F238E27FC236}">
                <a16:creationId xmlns:a16="http://schemas.microsoft.com/office/drawing/2014/main" id="{FE96648C-389D-2A43-8B79-7A148949AD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4144" y="1275727"/>
            <a:ext cx="791111" cy="565788"/>
          </a:xfrm>
          <a:prstGeom prst="rect">
            <a:avLst/>
          </a:prstGeom>
        </p:spPr>
      </p:pic>
      <p:grpSp>
        <p:nvGrpSpPr>
          <p:cNvPr id="18" name="Grupa 25">
            <a:extLst>
              <a:ext uri="{FF2B5EF4-FFF2-40B4-BE49-F238E27FC236}">
                <a16:creationId xmlns:a16="http://schemas.microsoft.com/office/drawing/2014/main" id="{99AEAB2F-DFBB-8E4F-A8CC-84A5088EC0AF}"/>
              </a:ext>
            </a:extLst>
          </p:cNvPr>
          <p:cNvGrpSpPr/>
          <p:nvPr/>
        </p:nvGrpSpPr>
        <p:grpSpPr>
          <a:xfrm>
            <a:off x="10615087" y="3363681"/>
            <a:ext cx="1597196" cy="2149246"/>
            <a:chOff x="2506492" y="2629333"/>
            <a:chExt cx="2792210" cy="3688400"/>
          </a:xfrm>
        </p:grpSpPr>
        <p:pic>
          <p:nvPicPr>
            <p:cNvPr id="19" name="Obraz 6">
              <a:extLst>
                <a:ext uri="{FF2B5EF4-FFF2-40B4-BE49-F238E27FC236}">
                  <a16:creationId xmlns:a16="http://schemas.microsoft.com/office/drawing/2014/main" id="{5E8CACDB-8C7F-C041-8358-1285728A7F08}"/>
                </a:ext>
              </a:extLst>
            </p:cNvPr>
            <p:cNvPicPr>
              <a:picLocks noChangeAspect="1"/>
            </p:cNvPicPr>
            <p:nvPr/>
          </p:nvPicPr>
          <p:blipFill rotWithShape="1">
            <a:blip r:embed="rId7" cstate="print"/>
            <a:srcRect l="37109" t="7146" r="32815" b="7339"/>
            <a:stretch/>
          </p:blipFill>
          <p:spPr>
            <a:xfrm>
              <a:off x="3613260" y="2823099"/>
              <a:ext cx="1183892" cy="2432229"/>
            </a:xfrm>
            <a:prstGeom prst="rect">
              <a:avLst/>
            </a:prstGeom>
          </p:spPr>
        </p:pic>
        <p:pic>
          <p:nvPicPr>
            <p:cNvPr id="20" name="Obraz 2">
              <a:extLst>
                <a:ext uri="{FF2B5EF4-FFF2-40B4-BE49-F238E27FC236}">
                  <a16:creationId xmlns:a16="http://schemas.microsoft.com/office/drawing/2014/main" id="{EB4938A9-0C5E-8E45-88D8-882BEB87992D}"/>
                </a:ext>
              </a:extLst>
            </p:cNvPr>
            <p:cNvPicPr>
              <a:picLocks noChangeAspect="1"/>
            </p:cNvPicPr>
            <p:nvPr/>
          </p:nvPicPr>
          <p:blipFill>
            <a:blip r:embed="rId8" cstate="print"/>
            <a:stretch>
              <a:fillRect/>
            </a:stretch>
          </p:blipFill>
          <p:spPr>
            <a:xfrm>
              <a:off x="2506492" y="2629333"/>
              <a:ext cx="2792210" cy="3688400"/>
            </a:xfrm>
            <a:prstGeom prst="rect">
              <a:avLst/>
            </a:prstGeom>
          </p:spPr>
        </p:pic>
      </p:grpSp>
      <p:pic>
        <p:nvPicPr>
          <p:cNvPr id="21" name="Immagine 20">
            <a:extLst>
              <a:ext uri="{FF2B5EF4-FFF2-40B4-BE49-F238E27FC236}">
                <a16:creationId xmlns:a16="http://schemas.microsoft.com/office/drawing/2014/main" id="{5EE63088-B22E-3541-83EA-7A7FE3B8700D}"/>
              </a:ext>
            </a:extLst>
          </p:cNvPr>
          <p:cNvPicPr>
            <a:picLocks noChangeAspect="1"/>
          </p:cNvPicPr>
          <p:nvPr/>
        </p:nvPicPr>
        <p:blipFill rotWithShape="1">
          <a:blip r:embed="rId9">
            <a:clrChange>
              <a:clrFrom>
                <a:srgbClr val="FFFFFF"/>
              </a:clrFrom>
              <a:clrTo>
                <a:srgbClr val="FFFFFF">
                  <a:alpha val="0"/>
                </a:srgbClr>
              </a:clrTo>
            </a:clrChange>
          </a:blip>
          <a:srcRect l="1" r="6508"/>
          <a:stretch/>
        </p:blipFill>
        <p:spPr>
          <a:xfrm>
            <a:off x="9549817" y="4575081"/>
            <a:ext cx="1377069" cy="969811"/>
          </a:xfrm>
          <a:prstGeom prst="rect">
            <a:avLst/>
          </a:prstGeom>
        </p:spPr>
      </p:pic>
      <p:pic>
        <p:nvPicPr>
          <p:cNvPr id="26" name="Picture 2">
            <a:extLst>
              <a:ext uri="{FF2B5EF4-FFF2-40B4-BE49-F238E27FC236}">
                <a16:creationId xmlns:a16="http://schemas.microsoft.com/office/drawing/2014/main" id="{2362943C-6C19-D34E-88BF-52D10D071B9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2931" y="3956092"/>
            <a:ext cx="3169263" cy="1848354"/>
          </a:xfrm>
          <a:prstGeom prst="rect">
            <a:avLst/>
          </a:prstGeom>
        </p:spPr>
      </p:pic>
      <p:sp>
        <p:nvSpPr>
          <p:cNvPr id="27" name="Rettangolo 26">
            <a:extLst>
              <a:ext uri="{FF2B5EF4-FFF2-40B4-BE49-F238E27FC236}">
                <a16:creationId xmlns:a16="http://schemas.microsoft.com/office/drawing/2014/main" id="{DE6DC9C1-5DEA-7640-A36D-8265129D1F68}"/>
              </a:ext>
            </a:extLst>
          </p:cNvPr>
          <p:cNvSpPr/>
          <p:nvPr/>
        </p:nvSpPr>
        <p:spPr>
          <a:xfrm rot="10800000" flipV="1">
            <a:off x="6503447" y="2028825"/>
            <a:ext cx="3070677" cy="461665"/>
          </a:xfrm>
          <a:prstGeom prst="rect">
            <a:avLst/>
          </a:prstGeom>
        </p:spPr>
        <p:txBody>
          <a:bodyPr wrap="square">
            <a:spAutoFit/>
          </a:bodyPr>
          <a:lstStyle/>
          <a:p>
            <a:pPr algn="ctr"/>
            <a:r>
              <a:rPr lang="nl-NL" sz="1200" dirty="0">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t>ABLE project</a:t>
            </a:r>
            <a:br>
              <a:rPr lang="nl-NL" sz="1200" dirty="0">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br>
            <a:r>
              <a:rPr lang="nl-NL" sz="1200" dirty="0">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t>Assessing ButtefLies in Europe</a:t>
            </a:r>
            <a:endParaRPr lang="it-IT" sz="12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ttangolo 28">
            <a:extLst>
              <a:ext uri="{FF2B5EF4-FFF2-40B4-BE49-F238E27FC236}">
                <a16:creationId xmlns:a16="http://schemas.microsoft.com/office/drawing/2014/main" id="{74DE2A8D-B4B1-BC4F-A781-4239F52D815E}"/>
              </a:ext>
            </a:extLst>
          </p:cNvPr>
          <p:cNvSpPr/>
          <p:nvPr/>
        </p:nvSpPr>
        <p:spPr>
          <a:xfrm rot="10800000" flipV="1">
            <a:off x="6943838" y="3419141"/>
            <a:ext cx="3070677" cy="461665"/>
          </a:xfrm>
          <a:prstGeom prst="rect">
            <a:avLst/>
          </a:prstGeom>
        </p:spPr>
        <p:txBody>
          <a:bodyPr wrap="square">
            <a:spAutoFit/>
          </a:bodyPr>
          <a:lstStyle/>
          <a:p>
            <a:pPr algn="ctr"/>
            <a:r>
              <a:rPr lang="en-US" sz="1200" dirty="0">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t>Strengthening Pollinator Recovery through </a:t>
            </a:r>
            <a:r>
              <a:rPr lang="en-US" sz="1200" dirty="0" err="1">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t>INdicators</a:t>
            </a:r>
            <a:r>
              <a:rPr lang="en-US" sz="1200" dirty="0">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t> and </a:t>
            </a:r>
            <a:r>
              <a:rPr lang="en-US" sz="1200" dirty="0" err="1">
                <a:solidFill>
                  <a:srgbClr val="00CC99">
                    <a:lumMod val="75000"/>
                  </a:srgbClr>
                </a:solidFill>
                <a:latin typeface="Tahoma" panose="020B0604030504040204" pitchFamily="34" charset="0"/>
                <a:ea typeface="Tahoma" panose="020B0604030504040204" pitchFamily="34" charset="0"/>
                <a:cs typeface="Tahoma" panose="020B0604030504040204" pitchFamily="34" charset="0"/>
              </a:rPr>
              <a:t>monitorinG</a:t>
            </a:r>
            <a:endParaRPr lang="en-US" sz="1200" dirty="0">
              <a:solidFill>
                <a:srgbClr val="00CC99">
                  <a:lumMod val="75000"/>
                </a:srgbClr>
              </a:solidFill>
              <a:latin typeface="Tahoma" panose="020B0604030504040204" pitchFamily="34" charset="0"/>
              <a:ea typeface="Tahoma" panose="020B0604030504040204" pitchFamily="34" charset="0"/>
              <a:cs typeface="Tahoma" panose="020B0604030504040204" pitchFamily="34" charset="0"/>
            </a:endParaRPr>
          </a:p>
        </p:txBody>
      </p:sp>
      <p:pic>
        <p:nvPicPr>
          <p:cNvPr id="30" name="Immagine 29">
            <a:extLst>
              <a:ext uri="{FF2B5EF4-FFF2-40B4-BE49-F238E27FC236}">
                <a16:creationId xmlns:a16="http://schemas.microsoft.com/office/drawing/2014/main" id="{A3F277EA-06BF-EA46-A281-85DDAA192ECB}"/>
              </a:ext>
            </a:extLst>
          </p:cNvPr>
          <p:cNvPicPr>
            <a:picLocks noChangeAspect="1"/>
          </p:cNvPicPr>
          <p:nvPr/>
        </p:nvPicPr>
        <p:blipFill rotWithShape="1">
          <a:blip r:embed="rId11"/>
          <a:srcRect t="42720" r="70357" b="40023"/>
          <a:stretch/>
        </p:blipFill>
        <p:spPr>
          <a:xfrm>
            <a:off x="8590995" y="1353724"/>
            <a:ext cx="1932090" cy="1621149"/>
          </a:xfrm>
          <a:prstGeom prst="rect">
            <a:avLst/>
          </a:prstGeom>
        </p:spPr>
      </p:pic>
      <p:pic>
        <p:nvPicPr>
          <p:cNvPr id="31" name="Immagine 30">
            <a:extLst>
              <a:ext uri="{FF2B5EF4-FFF2-40B4-BE49-F238E27FC236}">
                <a16:creationId xmlns:a16="http://schemas.microsoft.com/office/drawing/2014/main" id="{F0041C7A-F62E-0241-B70C-5FABAD1A3BB9}"/>
              </a:ext>
            </a:extLst>
          </p:cNvPr>
          <p:cNvPicPr>
            <a:picLocks noChangeAspect="1"/>
          </p:cNvPicPr>
          <p:nvPr/>
        </p:nvPicPr>
        <p:blipFill rotWithShape="1">
          <a:blip r:embed="rId12" cstate="print"/>
          <a:srcRect l="20100" t="18178" r="20900" b="6800"/>
          <a:stretch/>
        </p:blipFill>
        <p:spPr>
          <a:xfrm>
            <a:off x="83920" y="3306279"/>
            <a:ext cx="3723244" cy="2611774"/>
          </a:xfrm>
          <a:prstGeom prst="rect">
            <a:avLst/>
          </a:prstGeom>
        </p:spPr>
      </p:pic>
      <p:pic>
        <p:nvPicPr>
          <p:cNvPr id="8" name="Immagine 7">
            <a:extLst>
              <a:ext uri="{FF2B5EF4-FFF2-40B4-BE49-F238E27FC236}">
                <a16:creationId xmlns:a16="http://schemas.microsoft.com/office/drawing/2014/main" id="{33094070-4785-924D-AEF4-21000D3B4E0D}"/>
              </a:ext>
            </a:extLst>
          </p:cNvPr>
          <p:cNvPicPr>
            <a:picLocks noChangeAspect="1"/>
          </p:cNvPicPr>
          <p:nvPr/>
        </p:nvPicPr>
        <p:blipFill rotWithShape="1">
          <a:blip r:embed="rId13" cstate="print"/>
          <a:srcRect l="9692" t="19329" r="30474" b="23310"/>
          <a:stretch/>
        </p:blipFill>
        <p:spPr>
          <a:xfrm>
            <a:off x="2797445" y="3745827"/>
            <a:ext cx="2147193" cy="1293303"/>
          </a:xfrm>
          <a:prstGeom prst="rect">
            <a:avLst/>
          </a:prstGeom>
        </p:spPr>
      </p:pic>
      <p:pic>
        <p:nvPicPr>
          <p:cNvPr id="7" name="Immagine 6">
            <a:extLst>
              <a:ext uri="{FF2B5EF4-FFF2-40B4-BE49-F238E27FC236}">
                <a16:creationId xmlns:a16="http://schemas.microsoft.com/office/drawing/2014/main" id="{B26F6939-B0C1-F449-BA2A-53E68FF752A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99872" y="2648578"/>
            <a:ext cx="659653" cy="659653"/>
          </a:xfrm>
          <a:prstGeom prst="rect">
            <a:avLst/>
          </a:prstGeom>
        </p:spPr>
      </p:pic>
      <p:sp>
        <p:nvSpPr>
          <p:cNvPr id="22" name="Rettangolo 21">
            <a:extLst>
              <a:ext uri="{FF2B5EF4-FFF2-40B4-BE49-F238E27FC236}">
                <a16:creationId xmlns:a16="http://schemas.microsoft.com/office/drawing/2014/main" id="{0FC2955F-5EBF-9446-A454-E4A97194CD03}"/>
              </a:ext>
            </a:extLst>
          </p:cNvPr>
          <p:cNvSpPr/>
          <p:nvPr/>
        </p:nvSpPr>
        <p:spPr>
          <a:xfrm>
            <a:off x="10377173" y="6497363"/>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077482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D07FCB23-0158-4299-93BB-2A9906A6CDF9}"/>
              </a:ext>
            </a:extLst>
          </p:cNvPr>
          <p:cNvPicPr>
            <a:picLocks noChangeAspect="1"/>
          </p:cNvPicPr>
          <p:nvPr/>
        </p:nvPicPr>
        <p:blipFill rotWithShape="1">
          <a:blip r:embed="rId2"/>
          <a:srcRect l="56300" t="19962" r="3501" b="36000"/>
          <a:stretch/>
        </p:blipFill>
        <p:spPr>
          <a:xfrm>
            <a:off x="7404119" y="2225073"/>
            <a:ext cx="4787881" cy="2950394"/>
          </a:xfrm>
          <a:prstGeom prst="rect">
            <a:avLst/>
          </a:prstGeom>
        </p:spPr>
      </p:pic>
      <p:sp>
        <p:nvSpPr>
          <p:cNvPr id="4" name="Rectangle 3">
            <a:extLst>
              <a:ext uri="{FF2B5EF4-FFF2-40B4-BE49-F238E27FC236}">
                <a16:creationId xmlns:a16="http://schemas.microsoft.com/office/drawing/2014/main" id="{7F6CC993-5D99-084A-AED8-ABF62B7C3728}"/>
              </a:ext>
            </a:extLst>
          </p:cNvPr>
          <p:cNvSpPr txBox="1">
            <a:spLocks noGrp="1" noChangeArrowheads="1"/>
          </p:cNvSpPr>
          <p:nvPr>
            <p:ph type="ctrTitle"/>
          </p:nvPr>
        </p:nvSpPr>
        <p:spPr>
          <a:xfrm>
            <a:off x="-1545349" y="242849"/>
            <a:ext cx="7934100" cy="602837"/>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kern="1200" cap="all" baseline="0">
                <a:solidFill>
                  <a:schemeClr val="tx1"/>
                </a:solidFill>
                <a:latin typeface="+mj-lt"/>
                <a:ea typeface="+mj-ea"/>
                <a:cs typeface="+mj-cs"/>
              </a:defRPr>
            </a:lvl1pPr>
          </a:lstStyle>
          <a:p>
            <a:pPr algn="ctr"/>
            <a:r>
              <a:rPr lang="en-GB" altLang="nl-NL" b="1" cap="none" dirty="0">
                <a:solidFill>
                  <a:srgbClr val="490092"/>
                </a:solidFill>
                <a:latin typeface="Book Antiqua" panose="02040602050305030304" pitchFamily="18" charset="0"/>
                <a:cs typeface="Calibri" panose="020F0502020204030204" pitchFamily="34" charset="0"/>
              </a:rPr>
              <a:t>Le farfalle </a:t>
            </a:r>
            <a:r>
              <a:rPr lang="en-GB" altLang="nl-NL" b="1" cap="none" dirty="0" err="1">
                <a:solidFill>
                  <a:srgbClr val="490092"/>
                </a:solidFill>
                <a:latin typeface="Book Antiqua" panose="02040602050305030304" pitchFamily="18" charset="0"/>
                <a:cs typeface="Calibri" panose="020F0502020204030204" pitchFamily="34" charset="0"/>
              </a:rPr>
              <a:t>sono</a:t>
            </a:r>
            <a:r>
              <a:rPr lang="en-GB" altLang="nl-NL" b="1" cap="none" dirty="0">
                <a:solidFill>
                  <a:srgbClr val="490092"/>
                </a:solidFill>
                <a:latin typeface="Book Antiqua" panose="02040602050305030304" pitchFamily="18" charset="0"/>
                <a:cs typeface="Calibri" panose="020F0502020204030204" pitchFamily="34" charset="0"/>
              </a:rPr>
              <a:t> in </a:t>
            </a:r>
            <a:r>
              <a:rPr lang="en-GB" altLang="nl-NL" b="1" cap="none" dirty="0" err="1">
                <a:solidFill>
                  <a:srgbClr val="490092"/>
                </a:solidFill>
                <a:latin typeface="Book Antiqua" panose="02040602050305030304" pitchFamily="18" charset="0"/>
                <a:cs typeface="Calibri" panose="020F0502020204030204" pitchFamily="34" charset="0"/>
              </a:rPr>
              <a:t>declino</a:t>
            </a:r>
            <a:r>
              <a:rPr lang="en-GB" altLang="nl-NL" sz="2400" b="1" cap="none" dirty="0">
                <a:solidFill>
                  <a:srgbClr val="490092"/>
                </a:solidFill>
                <a:latin typeface="Book Antiqua" panose="02040602050305030304" pitchFamily="18" charset="0"/>
                <a:cs typeface="Calibri" panose="020F0502020204030204" pitchFamily="34" charset="0"/>
              </a:rPr>
              <a:t>!!</a:t>
            </a:r>
          </a:p>
        </p:txBody>
      </p:sp>
      <p:pic>
        <p:nvPicPr>
          <p:cNvPr id="6" name="Immagine 5">
            <a:extLst>
              <a:ext uri="{FF2B5EF4-FFF2-40B4-BE49-F238E27FC236}">
                <a16:creationId xmlns:a16="http://schemas.microsoft.com/office/drawing/2014/main" id="{11CF97FE-278F-8A4A-A110-8C8AAE613215}"/>
              </a:ext>
            </a:extLst>
          </p:cNvPr>
          <p:cNvPicPr>
            <a:picLocks noChangeAspect="1"/>
          </p:cNvPicPr>
          <p:nvPr/>
        </p:nvPicPr>
        <p:blipFill>
          <a:blip r:embed="rId3"/>
          <a:stretch>
            <a:fillRect/>
          </a:stretch>
        </p:blipFill>
        <p:spPr>
          <a:xfrm>
            <a:off x="436168" y="1838737"/>
            <a:ext cx="3971066" cy="3583870"/>
          </a:xfrm>
          <a:prstGeom prst="rect">
            <a:avLst/>
          </a:prstGeom>
        </p:spPr>
      </p:pic>
      <p:pic>
        <p:nvPicPr>
          <p:cNvPr id="7" name="Immagine 6">
            <a:extLst>
              <a:ext uri="{FF2B5EF4-FFF2-40B4-BE49-F238E27FC236}">
                <a16:creationId xmlns:a16="http://schemas.microsoft.com/office/drawing/2014/main" id="{EE2850C0-5CD4-D441-BE89-327FB37364AB}"/>
              </a:ext>
            </a:extLst>
          </p:cNvPr>
          <p:cNvPicPr>
            <a:picLocks noChangeAspect="1"/>
          </p:cNvPicPr>
          <p:nvPr/>
        </p:nvPicPr>
        <p:blipFill rotWithShape="1">
          <a:blip r:embed="rId4"/>
          <a:srcRect l="20475" t="31080" r="29125" b="45401"/>
          <a:stretch/>
        </p:blipFill>
        <p:spPr>
          <a:xfrm>
            <a:off x="4884584" y="294332"/>
            <a:ext cx="7185463" cy="2095760"/>
          </a:xfrm>
          <a:prstGeom prst="rect">
            <a:avLst/>
          </a:prstGeom>
        </p:spPr>
      </p:pic>
      <p:pic>
        <p:nvPicPr>
          <p:cNvPr id="8" name="Immagine 7">
            <a:extLst>
              <a:ext uri="{FF2B5EF4-FFF2-40B4-BE49-F238E27FC236}">
                <a16:creationId xmlns:a16="http://schemas.microsoft.com/office/drawing/2014/main" id="{13552E33-3F26-7E4C-A5A1-FD6D6CA86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482" y="2263408"/>
            <a:ext cx="3736344" cy="2014788"/>
          </a:xfrm>
          <a:prstGeom prst="rect">
            <a:avLst/>
          </a:prstGeom>
        </p:spPr>
      </p:pic>
      <p:sp>
        <p:nvSpPr>
          <p:cNvPr id="2" name="Rettangolo 1">
            <a:extLst>
              <a:ext uri="{FF2B5EF4-FFF2-40B4-BE49-F238E27FC236}">
                <a16:creationId xmlns:a16="http://schemas.microsoft.com/office/drawing/2014/main" id="{E7626B72-D3D0-6C4E-A10D-E91CC64DAC70}"/>
              </a:ext>
            </a:extLst>
          </p:cNvPr>
          <p:cNvSpPr/>
          <p:nvPr/>
        </p:nvSpPr>
        <p:spPr>
          <a:xfrm>
            <a:off x="142031" y="5642852"/>
            <a:ext cx="7756903" cy="369332"/>
          </a:xfrm>
          <a:prstGeom prst="rect">
            <a:avLst/>
          </a:prstGeom>
        </p:spPr>
        <p:txBody>
          <a:bodyPr wrap="square">
            <a:spAutoFit/>
          </a:bodyPr>
          <a:lstStyle/>
          <a:p>
            <a:pPr algn="just">
              <a:spcBef>
                <a:spcPct val="0"/>
              </a:spcBef>
              <a:buFontTx/>
              <a:buNone/>
            </a:pPr>
            <a:r>
              <a:rPr lang="en-US" altLang="it-IT" dirty="0" err="1"/>
              <a:t>Maes</a:t>
            </a:r>
            <a:r>
              <a:rPr lang="en-US" altLang="it-IT" dirty="0"/>
              <a:t> et al. 2019 Journal of Insect Conservation, copyright </a:t>
            </a:r>
          </a:p>
        </p:txBody>
      </p:sp>
      <p:sp>
        <p:nvSpPr>
          <p:cNvPr id="10" name="Rettangolo 9">
            <a:extLst>
              <a:ext uri="{FF2B5EF4-FFF2-40B4-BE49-F238E27FC236}">
                <a16:creationId xmlns:a16="http://schemas.microsoft.com/office/drawing/2014/main" id="{AE62042F-5E4F-FD4B-B1EF-085C60CE8207}"/>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13" name="Immagine 12">
            <a:extLst>
              <a:ext uri="{FF2B5EF4-FFF2-40B4-BE49-F238E27FC236}">
                <a16:creationId xmlns:a16="http://schemas.microsoft.com/office/drawing/2014/main" id="{C02FB7B5-8B95-42C8-810F-7FDCCED38D46}"/>
              </a:ext>
            </a:extLst>
          </p:cNvPr>
          <p:cNvPicPr>
            <a:picLocks noChangeAspect="1"/>
          </p:cNvPicPr>
          <p:nvPr/>
        </p:nvPicPr>
        <p:blipFill rotWithShape="1">
          <a:blip r:embed="rId6"/>
          <a:srcRect l="65750" t="26480" r="12201" b="18513"/>
          <a:stretch/>
        </p:blipFill>
        <p:spPr>
          <a:xfrm>
            <a:off x="6100279" y="4418280"/>
            <a:ext cx="1684489" cy="2363716"/>
          </a:xfrm>
          <a:prstGeom prst="rect">
            <a:avLst/>
          </a:prstGeom>
        </p:spPr>
      </p:pic>
    </p:spTree>
    <p:extLst>
      <p:ext uri="{BB962C8B-B14F-4D97-AF65-F5344CB8AC3E}">
        <p14:creationId xmlns:p14="http://schemas.microsoft.com/office/powerpoint/2010/main" val="2470692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Risultati immagini per inizio agricoltura e domesticazio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653" y="2727982"/>
            <a:ext cx="2808288"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6" descr="Risultati immagini per inizio agricoltura e domesticazi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69" y="4728879"/>
            <a:ext cx="228123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 descr="Risultati immagini per hominidae gatherer and hu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53" y="992188"/>
            <a:ext cx="2809875"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rotWithShape="1">
          <a:blip r:embed="rId5">
            <a:extLst>
              <a:ext uri="{28A0092B-C50C-407E-A947-70E740481C1C}">
                <a14:useLocalDpi xmlns:a14="http://schemas.microsoft.com/office/drawing/2010/main" val="0"/>
              </a:ext>
            </a:extLst>
          </a:blip>
          <a:srcRect t="10393"/>
          <a:stretch/>
        </p:blipFill>
        <p:spPr>
          <a:xfrm>
            <a:off x="5137784" y="3076701"/>
            <a:ext cx="5625504" cy="3357874"/>
          </a:xfrm>
          <a:prstGeom prst="rect">
            <a:avLst/>
          </a:prstGeom>
          <a:ln>
            <a:noFill/>
          </a:ln>
          <a:effectLst>
            <a:softEdge rad="112500"/>
          </a:effectLst>
        </p:spPr>
      </p:pic>
      <p:sp>
        <p:nvSpPr>
          <p:cNvPr id="58375" name="Text Box 4"/>
          <p:cNvSpPr txBox="1">
            <a:spLocks/>
          </p:cNvSpPr>
          <p:nvPr/>
        </p:nvSpPr>
        <p:spPr bwMode="auto">
          <a:xfrm>
            <a:off x="1703388" y="188913"/>
            <a:ext cx="8856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it-IT" altLang="it-IT" sz="1800" b="0"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Butterfly community as bioindicator of habitat quality in agricultural landscape</a:t>
            </a:r>
          </a:p>
        </p:txBody>
      </p:sp>
      <p:sp>
        <p:nvSpPr>
          <p:cNvPr id="5" name="Rectangle 2"/>
          <p:cNvSpPr>
            <a:spLocks noChangeArrowheads="1"/>
          </p:cNvSpPr>
          <p:nvPr/>
        </p:nvSpPr>
        <p:spPr bwMode="auto">
          <a:xfrm>
            <a:off x="4339590" y="1073226"/>
            <a:ext cx="7221893" cy="1938992"/>
          </a:xfrm>
          <a:prstGeom prst="rect">
            <a:avLst/>
          </a:prstGeom>
          <a:noFill/>
          <a:ln w="57150">
            <a:solidFill>
              <a:srgbClr val="DDF49D"/>
            </a:solidFill>
            <a:prstDash val="sys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it-IT" altLang="it-IT" sz="2400" b="1" i="0" u="none" strike="noStrike" kern="1200" cap="none" spc="0" normalizeH="0" baseline="0" noProof="0" dirty="0">
                <a:ln>
                  <a:noFill/>
                </a:ln>
                <a:solidFill>
                  <a:srgbClr val="765B90"/>
                </a:solidFill>
                <a:effectLst/>
                <a:uLnTx/>
                <a:uFillTx/>
                <a:latin typeface="Book Antiqua" panose="02040602050305030304" pitchFamily="18" charset="0"/>
                <a:cs typeface="Calibri" panose="020F0502020204030204" pitchFamily="34" charset="0"/>
              </a:rPr>
              <a:t>Le farfalle hanno requisiti alimentari e di habitat molto specifici nelle diverse fasi del loro ciclo di vita. Sono quindi particolarmente sensibili alle modifiche del loro ambiente e fungono da eccellente indicatore dello stato degli ecosistemi. </a:t>
            </a:r>
            <a:endParaRPr kumimoji="0" lang="it-IT" altLang="it-IT" sz="2400" b="1" i="0" u="none" strike="noStrike" kern="1200" cap="none" spc="0" normalizeH="0" baseline="0" noProof="0" dirty="0">
              <a:ln>
                <a:noFill/>
              </a:ln>
              <a:solidFill>
                <a:srgbClr val="765B90"/>
              </a:solidFill>
              <a:effectLst/>
              <a:uLnTx/>
              <a:uFillTx/>
              <a:latin typeface="Book Antiqua" panose="02040602050305030304" pitchFamily="18" charset="0"/>
            </a:endParaRPr>
          </a:p>
        </p:txBody>
      </p:sp>
      <p:sp>
        <p:nvSpPr>
          <p:cNvPr id="17" name="AutoShape 2" descr="Risultati immagini per butterflies are aposematic"/>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itolo 1"/>
          <p:cNvSpPr txBox="1">
            <a:spLocks/>
          </p:cNvSpPr>
          <p:nvPr/>
        </p:nvSpPr>
        <p:spPr>
          <a:xfrm>
            <a:off x="1013310" y="229531"/>
            <a:ext cx="10887837" cy="606425"/>
          </a:xfrm>
          <a:prstGeom prst="rect">
            <a:avLst/>
          </a:prstGeom>
          <a:noFill/>
          <a:ln>
            <a:no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defRPr/>
            </a:pPr>
            <a:r>
              <a:rPr lang="en-US" altLang="it-IT" sz="2800" b="1" dirty="0">
                <a:solidFill>
                  <a:srgbClr val="490092"/>
                </a:solidFill>
                <a:latin typeface="Book Antiqua" panose="02040602050305030304" pitchFamily="18" charset="0"/>
                <a:ea typeface="+mn-ea"/>
                <a:cs typeface="Calibri" panose="020F0502020204030204" pitchFamily="34" charset="0"/>
              </a:rPr>
              <a:t>Le</a:t>
            </a:r>
            <a:r>
              <a:rPr lang="en-US" altLang="it-IT" sz="2400" b="1" dirty="0">
                <a:solidFill>
                  <a:srgbClr val="C00000"/>
                </a:solidFill>
                <a:effectLst>
                  <a:outerShdw blurRad="38100" dist="38100" dir="2700000" algn="tl">
                    <a:srgbClr val="000000">
                      <a:alpha val="43137"/>
                    </a:srgbClr>
                  </a:outerShdw>
                </a:effectLst>
                <a:latin typeface="Book Antiqua" pitchFamily="18" charset="0"/>
                <a:ea typeface="+mn-ea"/>
                <a:cs typeface="Tahoma" pitchFamily="34" charset="0"/>
              </a:rPr>
              <a:t> </a:t>
            </a:r>
            <a:r>
              <a:rPr lang="en-US" altLang="it-IT" sz="2800" b="1" dirty="0">
                <a:solidFill>
                  <a:srgbClr val="490092"/>
                </a:solidFill>
                <a:latin typeface="Book Antiqua" panose="02040602050305030304" pitchFamily="18" charset="0"/>
                <a:ea typeface="+mn-ea"/>
                <a:cs typeface="Calibri" panose="020F0502020204030204" pitchFamily="34" charset="0"/>
              </a:rPr>
              <a:t>farfalle una </a:t>
            </a:r>
            <a:r>
              <a:rPr lang="en-US" altLang="it-IT" sz="2800" b="1" dirty="0" err="1">
                <a:solidFill>
                  <a:srgbClr val="490092"/>
                </a:solidFill>
                <a:latin typeface="Book Antiqua" panose="02040602050305030304" pitchFamily="18" charset="0"/>
                <a:ea typeface="+mn-ea"/>
                <a:cs typeface="Calibri" panose="020F0502020204030204" pitchFamily="34" charset="0"/>
              </a:rPr>
              <a:t>cartina</a:t>
            </a:r>
            <a:r>
              <a:rPr lang="en-US" altLang="it-IT" sz="2800" b="1" dirty="0">
                <a:solidFill>
                  <a:srgbClr val="490092"/>
                </a:solidFill>
                <a:latin typeface="Book Antiqua" panose="02040602050305030304" pitchFamily="18" charset="0"/>
                <a:ea typeface="+mn-ea"/>
                <a:cs typeface="Calibri" panose="020F0502020204030204" pitchFamily="34" charset="0"/>
              </a:rPr>
              <a:t> di </a:t>
            </a:r>
            <a:r>
              <a:rPr lang="en-US" altLang="it-IT" sz="2800" b="1" dirty="0" err="1">
                <a:solidFill>
                  <a:srgbClr val="490092"/>
                </a:solidFill>
                <a:latin typeface="Book Antiqua" panose="02040602050305030304" pitchFamily="18" charset="0"/>
                <a:ea typeface="+mn-ea"/>
                <a:cs typeface="Calibri" panose="020F0502020204030204" pitchFamily="34" charset="0"/>
              </a:rPr>
              <a:t>tornasole</a:t>
            </a:r>
            <a:r>
              <a:rPr lang="en-US" altLang="it-IT" sz="2800" b="1" dirty="0">
                <a:solidFill>
                  <a:srgbClr val="490092"/>
                </a:solidFill>
                <a:latin typeface="Book Antiqua" panose="02040602050305030304" pitchFamily="18" charset="0"/>
                <a:ea typeface="+mn-ea"/>
                <a:cs typeface="Calibri" panose="020F0502020204030204" pitchFamily="34" charset="0"/>
              </a:rPr>
              <a:t> </a:t>
            </a:r>
            <a:r>
              <a:rPr lang="en-US" altLang="it-IT" sz="2800" b="1" dirty="0" err="1">
                <a:solidFill>
                  <a:srgbClr val="490092"/>
                </a:solidFill>
                <a:latin typeface="Book Antiqua" panose="02040602050305030304" pitchFamily="18" charset="0"/>
                <a:ea typeface="+mn-ea"/>
                <a:cs typeface="Calibri" panose="020F0502020204030204" pitchFamily="34" charset="0"/>
              </a:rPr>
              <a:t>negli</a:t>
            </a:r>
            <a:r>
              <a:rPr lang="en-US" altLang="it-IT" sz="2800" b="1" dirty="0">
                <a:solidFill>
                  <a:srgbClr val="490092"/>
                </a:solidFill>
                <a:latin typeface="Book Antiqua" panose="02040602050305030304" pitchFamily="18" charset="0"/>
                <a:ea typeface="+mn-ea"/>
                <a:cs typeface="Calibri" panose="020F0502020204030204" pitchFamily="34" charset="0"/>
              </a:rPr>
              <a:t> </a:t>
            </a:r>
            <a:r>
              <a:rPr lang="en-US" altLang="it-IT" sz="2800" b="1" dirty="0" err="1">
                <a:solidFill>
                  <a:srgbClr val="490092"/>
                </a:solidFill>
                <a:latin typeface="Book Antiqua" panose="02040602050305030304" pitchFamily="18" charset="0"/>
                <a:ea typeface="+mn-ea"/>
                <a:cs typeface="Calibri" panose="020F0502020204030204" pitchFamily="34" charset="0"/>
              </a:rPr>
              <a:t>agrosistemi</a:t>
            </a:r>
            <a:endParaRPr lang="it-IT" sz="2800" b="1" dirty="0">
              <a:solidFill>
                <a:srgbClr val="490092"/>
              </a:solidFill>
              <a:latin typeface="Book Antiqua" panose="02040602050305030304" pitchFamily="18" charset="0"/>
              <a:ea typeface="+mn-ea"/>
              <a:cs typeface="Calibri" panose="020F0502020204030204" pitchFamily="34" charset="0"/>
            </a:endParaRPr>
          </a:p>
        </p:txBody>
      </p:sp>
      <p:sp>
        <p:nvSpPr>
          <p:cNvPr id="11" name="Rettangolo 10">
            <a:extLst>
              <a:ext uri="{FF2B5EF4-FFF2-40B4-BE49-F238E27FC236}">
                <a16:creationId xmlns:a16="http://schemas.microsoft.com/office/drawing/2014/main" id="{BB49F3A0-059D-5545-9370-D8F97B91D40F}"/>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146228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DC10F538-7977-43A6-9583-61E6DA07B276}"/>
              </a:ext>
            </a:extLst>
          </p:cNvPr>
          <p:cNvPicPr>
            <a:picLocks noChangeAspect="1"/>
          </p:cNvPicPr>
          <p:nvPr/>
        </p:nvPicPr>
        <p:blipFill>
          <a:blip r:embed="rId3">
            <a:alphaModFix amt="50000"/>
            <a:grayscl/>
          </a:blip>
          <a:stretch>
            <a:fillRect/>
          </a:stretch>
        </p:blipFill>
        <p:spPr>
          <a:xfrm>
            <a:off x="4365171" y="4673580"/>
            <a:ext cx="406040" cy="447782"/>
          </a:xfrm>
          <a:prstGeom prst="rect">
            <a:avLst/>
          </a:prstGeom>
        </p:spPr>
      </p:pic>
      <p:sp>
        <p:nvSpPr>
          <p:cNvPr id="14" name="Rettangolo 13">
            <a:extLst>
              <a:ext uri="{FF2B5EF4-FFF2-40B4-BE49-F238E27FC236}">
                <a16:creationId xmlns:a16="http://schemas.microsoft.com/office/drawing/2014/main" id="{739F13F3-1456-469C-8B66-62E6220D963D}"/>
              </a:ext>
            </a:extLst>
          </p:cNvPr>
          <p:cNvSpPr/>
          <p:nvPr/>
        </p:nvSpPr>
        <p:spPr>
          <a:xfrm>
            <a:off x="100102" y="138664"/>
            <a:ext cx="120918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altLang="it-IT" sz="2800" b="1" dirty="0">
                <a:solidFill>
                  <a:srgbClr val="490092"/>
                </a:solidFill>
                <a:latin typeface="Book Antiqua" panose="02040602050305030304" pitchFamily="18" charset="0"/>
                <a:cs typeface="Calibri" panose="020F0502020204030204" pitchFamily="34" charset="0"/>
              </a:rPr>
              <a:t>L'agricoltura è la principale minaccia riportata per le specie animali e vegetali valutate con i criteri IUCN a livello europeo. </a:t>
            </a:r>
            <a:endParaRPr lang="it-IT" sz="2800" b="1" dirty="0">
              <a:solidFill>
                <a:srgbClr val="490092"/>
              </a:solidFill>
              <a:latin typeface="Book Antiqua" panose="02040602050305030304" pitchFamily="18" charset="0"/>
              <a:cs typeface="Calibri" panose="020F0502020204030204" pitchFamily="34" charset="0"/>
            </a:endParaRPr>
          </a:p>
        </p:txBody>
      </p:sp>
      <p:sp>
        <p:nvSpPr>
          <p:cNvPr id="5" name="CasellaDiTesto 4">
            <a:extLst>
              <a:ext uri="{FF2B5EF4-FFF2-40B4-BE49-F238E27FC236}">
                <a16:creationId xmlns:a16="http://schemas.microsoft.com/office/drawing/2014/main" id="{2D051230-78AD-46F1-ABDE-172A70590F71}"/>
              </a:ext>
            </a:extLst>
          </p:cNvPr>
          <p:cNvSpPr txBox="1"/>
          <p:nvPr/>
        </p:nvSpPr>
        <p:spPr>
          <a:xfrm>
            <a:off x="1777176" y="3326118"/>
            <a:ext cx="340383"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49E76575-F8F7-4BA6-AC38-EC866C83C8E3}"/>
              </a:ext>
            </a:extLst>
          </p:cNvPr>
          <p:cNvPicPr>
            <a:picLocks noChangeAspect="1"/>
          </p:cNvPicPr>
          <p:nvPr/>
        </p:nvPicPr>
        <p:blipFill>
          <a:blip r:embed="rId4"/>
          <a:stretch>
            <a:fillRect/>
          </a:stretch>
        </p:blipFill>
        <p:spPr>
          <a:xfrm>
            <a:off x="10456638" y="4897471"/>
            <a:ext cx="1047750" cy="942975"/>
          </a:xfrm>
          <a:prstGeom prst="rect">
            <a:avLst/>
          </a:prstGeom>
        </p:spPr>
      </p:pic>
      <p:grpSp>
        <p:nvGrpSpPr>
          <p:cNvPr id="23" name="Gruppo 22"/>
          <p:cNvGrpSpPr/>
          <p:nvPr/>
        </p:nvGrpSpPr>
        <p:grpSpPr>
          <a:xfrm>
            <a:off x="9164679" y="1439793"/>
            <a:ext cx="2930212" cy="1939333"/>
            <a:chOff x="6213787" y="-4848"/>
            <a:chExt cx="2930212" cy="1939333"/>
          </a:xfrm>
        </p:grpSpPr>
        <p:grpSp>
          <p:nvGrpSpPr>
            <p:cNvPr id="22" name="Gruppo 21"/>
            <p:cNvGrpSpPr/>
            <p:nvPr/>
          </p:nvGrpSpPr>
          <p:grpSpPr>
            <a:xfrm>
              <a:off x="6213787" y="-4848"/>
              <a:ext cx="2930212" cy="1939333"/>
              <a:chOff x="6213787" y="-4848"/>
              <a:chExt cx="2930212" cy="1939333"/>
            </a:xfrm>
          </p:grpSpPr>
          <p:pic>
            <p:nvPicPr>
              <p:cNvPr id="18" name="Immagine 17"/>
              <p:cNvPicPr>
                <a:picLocks noChangeAspect="1"/>
              </p:cNvPicPr>
              <p:nvPr/>
            </p:nvPicPr>
            <p:blipFill>
              <a:blip r:embed="rId5"/>
              <a:stretch>
                <a:fillRect/>
              </a:stretch>
            </p:blipFill>
            <p:spPr>
              <a:xfrm>
                <a:off x="6670622" y="0"/>
                <a:ext cx="2473377" cy="1934485"/>
              </a:xfrm>
              <a:prstGeom prst="rect">
                <a:avLst/>
              </a:prstGeom>
            </p:spPr>
          </p:pic>
          <p:sp>
            <p:nvSpPr>
              <p:cNvPr id="20" name="Rettangolo 19"/>
              <p:cNvSpPr/>
              <p:nvPr/>
            </p:nvSpPr>
            <p:spPr>
              <a:xfrm>
                <a:off x="6213787" y="-4848"/>
                <a:ext cx="568069" cy="1939333"/>
              </a:xfrm>
              <a:prstGeom prst="rect">
                <a:avLst/>
              </a:prstGeom>
              <a:solidFill>
                <a:srgbClr val="EC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ttangolo 18"/>
            <p:cNvSpPr/>
            <p:nvPr/>
          </p:nvSpPr>
          <p:spPr>
            <a:xfrm>
              <a:off x="6636298" y="524656"/>
              <a:ext cx="828804" cy="1035916"/>
            </a:xfrm>
            <a:prstGeom prst="rect">
              <a:avLst/>
            </a:prstGeom>
            <a:solidFill>
              <a:srgbClr val="EC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CasellaDiTesto 20"/>
          <p:cNvSpPr txBox="1"/>
          <p:nvPr/>
        </p:nvSpPr>
        <p:spPr>
          <a:xfrm>
            <a:off x="9206535" y="1751383"/>
            <a:ext cx="210242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badi" panose="020B0604020104020204"/>
                <a:ea typeface="+mn-ea"/>
                <a:cs typeface="+mn-cs"/>
              </a:rPr>
              <a:t>2617 specie animali legati alle praterie di cui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badi" panose="020B0604020104020204"/>
                <a:ea typeface="+mn-ea"/>
                <a:cs typeface="+mn-cs"/>
              </a:rPr>
              <a:t>1835 insetti sono minacciati</a:t>
            </a:r>
          </a:p>
        </p:txBody>
      </p:sp>
      <p:sp>
        <p:nvSpPr>
          <p:cNvPr id="8" name="Rectangle 1"/>
          <p:cNvSpPr>
            <a:spLocks noChangeArrowheads="1"/>
          </p:cNvSpPr>
          <p:nvPr/>
        </p:nvSpPr>
        <p:spPr bwMode="auto">
          <a:xfrm>
            <a:off x="0" y="105489"/>
            <a:ext cx="24237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000" b="0" i="0" u="none" strike="noStrike" kern="1200" cap="none" spc="0" normalizeH="0" baseline="0" noProof="0" dirty="0">
                <a:ln>
                  <a:noFill/>
                </a:ln>
                <a:solidFill>
                  <a:prstClr val="black"/>
                </a:solidFill>
                <a:effectLst/>
                <a:uLnTx/>
                <a:uFillTx/>
                <a:latin typeface="Arial Unicode MS" panose="020B0604020202020204" pitchFamily="34" charset="-128"/>
                <a:ea typeface="+mn-ea"/>
                <a:cs typeface="+mn-cs"/>
              </a:rPr>
              <a:t>.</a:t>
            </a:r>
            <a:r>
              <a:rPr kumimoji="0" lang="it-IT" altLang="it-IT" sz="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ttangolo 23">
            <a:extLst>
              <a:ext uri="{FF2B5EF4-FFF2-40B4-BE49-F238E27FC236}">
                <a16:creationId xmlns:a16="http://schemas.microsoft.com/office/drawing/2014/main" id="{BF0612B6-833F-0640-BAAE-068D299D630C}"/>
              </a:ext>
            </a:extLst>
          </p:cNvPr>
          <p:cNvSpPr/>
          <p:nvPr/>
        </p:nvSpPr>
        <p:spPr>
          <a:xfrm>
            <a:off x="10257748" y="6499058"/>
            <a:ext cx="1643399" cy="384977"/>
          </a:xfrm>
          <a:prstGeom prst="rect">
            <a:avLst/>
          </a:prstGeom>
        </p:spPr>
        <p:txBody>
          <a:bodyPr wrap="none">
            <a:spAutoFit/>
          </a:bodyPr>
          <a:lstStyle/>
          <a:p>
            <a:pPr marL="228577" marR="0" lvl="0" indent="0" algn="r" defTabSz="914400" rtl="0" eaLnBrk="1" fontAlgn="auto" latinLnBrk="0" hangingPunct="1">
              <a:lnSpc>
                <a:spcPct val="150000"/>
              </a:lnSpc>
              <a:spcBef>
                <a:spcPts val="0"/>
              </a:spcBef>
              <a:spcAft>
                <a:spcPts val="0"/>
              </a:spcAft>
              <a:buClrTx/>
              <a:buSzTx/>
              <a:buFontTx/>
              <a:buNone/>
              <a:tabLst/>
              <a:defRPr/>
            </a:pPr>
            <a:r>
              <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Simona </a:t>
            </a:r>
            <a:r>
              <a:rPr kumimoji="0" lang="en-US" sz="1400" b="1" i="1" u="none" strike="noStrike" kern="0" cap="none" spc="0" normalizeH="0" baseline="0" noProof="0" dirty="0" err="1">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rPr>
              <a:t>Bonelli</a:t>
            </a:r>
            <a:endParaRPr kumimoji="0" lang="en-US" sz="1400" b="1" i="1" u="none" strike="noStrike" kern="0" cap="none" spc="0" normalizeH="0" baseline="0" noProof="0" dirty="0">
              <a:ln>
                <a:noFill/>
              </a:ln>
              <a:solidFill>
                <a:srgbClr val="765B90"/>
              </a:solidFill>
              <a:effectLst>
                <a:outerShdw blurRad="38100" dist="38100" dir="2700000" algn="tl">
                  <a:srgbClr val="000000">
                    <a:alpha val="43137"/>
                  </a:srgbClr>
                </a:outerShdw>
              </a:effectLst>
              <a:uLnTx/>
              <a:uFillTx/>
              <a:latin typeface="Book Antiqua" panose="02040602050305030304" pitchFamily="18" charset="0"/>
              <a:ea typeface="Times New Roman" panose="02020603050405020304" pitchFamily="18" charset="0"/>
              <a:cs typeface="Times New Roman" panose="02020603050405020304" pitchFamily="18" charset="0"/>
              <a:sym typeface="Arial"/>
            </a:endParaRPr>
          </a:p>
        </p:txBody>
      </p:sp>
      <p:pic>
        <p:nvPicPr>
          <p:cNvPr id="16" name="Immagine 15">
            <a:extLst>
              <a:ext uri="{FF2B5EF4-FFF2-40B4-BE49-F238E27FC236}">
                <a16:creationId xmlns:a16="http://schemas.microsoft.com/office/drawing/2014/main" id="{BBF3E2A8-FDF8-4FE4-99CB-BC74602CD55C}"/>
              </a:ext>
            </a:extLst>
          </p:cNvPr>
          <p:cNvPicPr>
            <a:picLocks noChangeAspect="1"/>
          </p:cNvPicPr>
          <p:nvPr/>
        </p:nvPicPr>
        <p:blipFill>
          <a:blip r:embed="rId6"/>
          <a:stretch>
            <a:fillRect/>
          </a:stretch>
        </p:blipFill>
        <p:spPr>
          <a:xfrm>
            <a:off x="578266" y="2262995"/>
            <a:ext cx="8515846" cy="3682827"/>
          </a:xfrm>
          <a:prstGeom prst="rect">
            <a:avLst/>
          </a:prstGeom>
        </p:spPr>
      </p:pic>
      <p:sp>
        <p:nvSpPr>
          <p:cNvPr id="2" name="Rettangolo 1">
            <a:extLst>
              <a:ext uri="{FF2B5EF4-FFF2-40B4-BE49-F238E27FC236}">
                <a16:creationId xmlns:a16="http://schemas.microsoft.com/office/drawing/2014/main" id="{18A0C1E8-4C94-44FA-A55B-DD79383FD0A8}"/>
              </a:ext>
            </a:extLst>
          </p:cNvPr>
          <p:cNvSpPr/>
          <p:nvPr/>
        </p:nvSpPr>
        <p:spPr>
          <a:xfrm>
            <a:off x="100102" y="6175892"/>
            <a:ext cx="10841931" cy="646331"/>
          </a:xfrm>
          <a:prstGeom prst="rect">
            <a:avLst/>
          </a:prstGeom>
        </p:spPr>
        <p:txBody>
          <a:bodyPr wrap="square">
            <a:spAutoFit/>
          </a:bodyPr>
          <a:lstStyle/>
          <a:p>
            <a:r>
              <a:rPr lang="it-IT" dirty="0" err="1"/>
              <a:t>Hochkirch</a:t>
            </a:r>
            <a:r>
              <a:rPr lang="it-IT" dirty="0"/>
              <a:t>, A., </a:t>
            </a:r>
            <a:r>
              <a:rPr lang="it-IT" dirty="0" err="1"/>
              <a:t>Bilz</a:t>
            </a:r>
            <a:r>
              <a:rPr lang="it-IT" dirty="0"/>
              <a:t>, M., Ferreira, C. C., </a:t>
            </a:r>
            <a:r>
              <a:rPr lang="it-IT" dirty="0" err="1"/>
              <a:t>Danielczak</a:t>
            </a:r>
            <a:r>
              <a:rPr lang="it-IT" dirty="0"/>
              <a:t>, A., Allen, D., </a:t>
            </a:r>
            <a:r>
              <a:rPr lang="it-IT" dirty="0" err="1"/>
              <a:t>Nieto</a:t>
            </a:r>
            <a:r>
              <a:rPr lang="it-IT" dirty="0"/>
              <a:t>, A., ... &amp; </a:t>
            </a:r>
            <a:r>
              <a:rPr lang="it-IT" dirty="0" err="1"/>
              <a:t>Zuna-Kratky</a:t>
            </a:r>
            <a:r>
              <a:rPr lang="it-IT" dirty="0"/>
              <a:t>, T. (2023). A multi-taxon </a:t>
            </a:r>
            <a:r>
              <a:rPr lang="it-IT" dirty="0" err="1"/>
              <a:t>analysis</a:t>
            </a:r>
            <a:r>
              <a:rPr lang="it-IT" dirty="0"/>
              <a:t> of </a:t>
            </a:r>
            <a:r>
              <a:rPr lang="it-IT" dirty="0" err="1"/>
              <a:t>European</a:t>
            </a:r>
            <a:r>
              <a:rPr lang="it-IT" dirty="0"/>
              <a:t> Red </a:t>
            </a:r>
            <a:r>
              <a:rPr lang="it-IT" dirty="0" err="1"/>
              <a:t>Lists</a:t>
            </a:r>
            <a:r>
              <a:rPr lang="it-IT" dirty="0"/>
              <a:t> </a:t>
            </a:r>
            <a:r>
              <a:rPr lang="it-IT" dirty="0" err="1"/>
              <a:t>reveals</a:t>
            </a:r>
            <a:r>
              <a:rPr lang="it-IT" dirty="0"/>
              <a:t> major </a:t>
            </a:r>
            <a:r>
              <a:rPr lang="it-IT" dirty="0" err="1"/>
              <a:t>threats</a:t>
            </a:r>
            <a:r>
              <a:rPr lang="it-IT" dirty="0"/>
              <a:t> to </a:t>
            </a:r>
            <a:r>
              <a:rPr lang="it-IT" dirty="0" err="1"/>
              <a:t>biodiversity</a:t>
            </a:r>
            <a:r>
              <a:rPr lang="it-IT" dirty="0"/>
              <a:t>. </a:t>
            </a:r>
            <a:r>
              <a:rPr lang="it-IT" i="1" dirty="0" err="1"/>
              <a:t>Plos</a:t>
            </a:r>
            <a:r>
              <a:rPr lang="it-IT" i="1" dirty="0"/>
              <a:t> one</a:t>
            </a:r>
            <a:r>
              <a:rPr lang="it-IT" dirty="0"/>
              <a:t>, </a:t>
            </a:r>
            <a:r>
              <a:rPr lang="it-IT" i="1" dirty="0"/>
              <a:t>18</a:t>
            </a:r>
            <a:r>
              <a:rPr lang="it-IT" dirty="0"/>
              <a:t>(11), e0293083.</a:t>
            </a:r>
          </a:p>
        </p:txBody>
      </p:sp>
    </p:spTree>
    <p:extLst>
      <p:ext uri="{BB962C8B-B14F-4D97-AF65-F5344CB8AC3E}">
        <p14:creationId xmlns:p14="http://schemas.microsoft.com/office/powerpoint/2010/main" val="34416159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D06C51B9823AA49B66CCC8DE8A1AA72" ma:contentTypeVersion="13" ma:contentTypeDescription="Creare un nuovo documento." ma:contentTypeScope="" ma:versionID="387429b0596d01d9b6c5eeac6c12d937">
  <xsd:schema xmlns:xsd="http://www.w3.org/2001/XMLSchema" xmlns:xs="http://www.w3.org/2001/XMLSchema" xmlns:p="http://schemas.microsoft.com/office/2006/metadata/properties" xmlns:ns3="77d29510-00a1-4a6d-82d8-5b282a1302e0" xmlns:ns4="d09a9865-c210-425c-ad9a-74db8ede9b30" targetNamespace="http://schemas.microsoft.com/office/2006/metadata/properties" ma:root="true" ma:fieldsID="70362a7ee4a7ce19cce7f8d8378ac349" ns3:_="" ns4:_="">
    <xsd:import namespace="77d29510-00a1-4a6d-82d8-5b282a1302e0"/>
    <xsd:import namespace="d09a9865-c210-425c-ad9a-74db8ede9b3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d29510-00a1-4a6d-82d8-5b282a130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9a9865-c210-425c-ad9a-74db8ede9b30" elementFormDefault="qualified">
    <xsd:import namespace="http://schemas.microsoft.com/office/2006/documentManagement/types"/>
    <xsd:import namespace="http://schemas.microsoft.com/office/infopath/2007/PartnerControls"/>
    <xsd:element name="SharedWithUsers" ma:index="10"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Condiviso con dettagli" ma:internalName="SharedWithDetails" ma:readOnly="true">
      <xsd:simpleType>
        <xsd:restriction base="dms:Note">
          <xsd:maxLength value="255"/>
        </xsd:restriction>
      </xsd:simpleType>
    </xsd:element>
    <xsd:element name="SharingHintHash" ma:index="12" nillable="true" ma:displayName="Hash suggerimento condivisione"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49BBBD-05E9-41ED-A525-994476F3B9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d29510-00a1-4a6d-82d8-5b282a1302e0"/>
    <ds:schemaRef ds:uri="d09a9865-c210-425c-ad9a-74db8ede9b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B16819-3D75-41D8-BA6F-AA3B13E11A3A}">
  <ds:schemaRefs>
    <ds:schemaRef ds:uri="http://schemas.microsoft.com/sharepoint/v3/contenttype/forms"/>
  </ds:schemaRefs>
</ds:datastoreItem>
</file>

<file path=customXml/itemProps3.xml><?xml version="1.0" encoding="utf-8"?>
<ds:datastoreItem xmlns:ds="http://schemas.openxmlformats.org/officeDocument/2006/customXml" ds:itemID="{E9122504-0881-4A29-8E13-8EE5D122C25C}">
  <ds:schemaRefs>
    <ds:schemaRef ds:uri="http://purl.org/dc/elements/1.1/"/>
    <ds:schemaRef ds:uri="http://purl.org/dc/terms/"/>
    <ds:schemaRef ds:uri="http://schemas.openxmlformats.org/package/2006/metadata/core-properties"/>
    <ds:schemaRef ds:uri="http://schemas.microsoft.com/office/infopath/2007/PartnerControls"/>
    <ds:schemaRef ds:uri="http://www.w3.org/XML/1998/namespace"/>
    <ds:schemaRef ds:uri="77d29510-00a1-4a6d-82d8-5b282a1302e0"/>
    <ds:schemaRef ds:uri="http://schemas.microsoft.com/office/2006/metadata/properties"/>
    <ds:schemaRef ds:uri="http://schemas.microsoft.com/office/2006/documentManagement/types"/>
    <ds:schemaRef ds:uri="d09a9865-c210-425c-ad9a-74db8ede9b3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2842</TotalTime>
  <Words>1706</Words>
  <Application>Microsoft Office PowerPoint</Application>
  <PresentationFormat>Widescreen</PresentationFormat>
  <Paragraphs>125</Paragraphs>
  <Slides>19</Slides>
  <Notes>7</Notes>
  <HiddenSlides>0</HiddenSlides>
  <MMClips>0</MMClips>
  <ScaleCrop>false</ScaleCrop>
  <HeadingPairs>
    <vt:vector size="6" baseType="variant">
      <vt:variant>
        <vt:lpstr>Caratteri utilizzati</vt:lpstr>
      </vt:variant>
      <vt:variant>
        <vt:i4>15</vt:i4>
      </vt:variant>
      <vt:variant>
        <vt:lpstr>Tema</vt:lpstr>
      </vt:variant>
      <vt:variant>
        <vt:i4>1</vt:i4>
      </vt:variant>
      <vt:variant>
        <vt:lpstr>Titoli diapositive</vt:lpstr>
      </vt:variant>
      <vt:variant>
        <vt:i4>19</vt:i4>
      </vt:variant>
    </vt:vector>
  </HeadingPairs>
  <TitlesOfParts>
    <vt:vector size="35" baseType="lpstr">
      <vt:lpstr>MS PGothic</vt:lpstr>
      <vt:lpstr>Abadi</vt:lpstr>
      <vt:lpstr>Aharoni</vt:lpstr>
      <vt:lpstr>American Typewriter</vt:lpstr>
      <vt:lpstr>Arial</vt:lpstr>
      <vt:lpstr>Arial Narrow</vt:lpstr>
      <vt:lpstr>Arial Unicode MS</vt:lpstr>
      <vt:lpstr>Book Antiqua</vt:lpstr>
      <vt:lpstr>Calibri</vt:lpstr>
      <vt:lpstr>Calibri Light</vt:lpstr>
      <vt:lpstr>Comic Sans MS</vt:lpstr>
      <vt:lpstr>ElsevierGulliver</vt:lpstr>
      <vt:lpstr>Tahoma</vt:lpstr>
      <vt:lpstr>Times New Roman</vt:lpstr>
      <vt:lpstr>ヒラギノ明朝 ProN W3</vt:lpstr>
      <vt:lpstr>Tema di Office</vt:lpstr>
      <vt:lpstr>Presentazione standard di PowerPoint</vt:lpstr>
      <vt:lpstr>Presentazione standard di PowerPoint</vt:lpstr>
      <vt:lpstr>Presentazione standard di PowerPoint</vt:lpstr>
      <vt:lpstr>Presentazione standard di PowerPoint</vt:lpstr>
      <vt:lpstr>Le farfalle sono gli insetti con il maggior  numero di specie protette a livello Europeo 29 specie sono elencate negli allegati della Direttiva Habitat, di cui 16 sono presenti in Italia</vt:lpstr>
      <vt:lpstr>Le farfalle sono l’unico gruppo di insetti monitorato attraverso una rete pan europea</vt:lpstr>
      <vt:lpstr>Le farfalle sono in declino!!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Strategia Europa Biodiversità 2030 e l’Iniziativa Impollinatori sono due strumenti concreti per la conservazione</vt:lpstr>
      <vt:lpstr>La Strategia Europea e gli impegni dei singoli Stati membri</vt:lpstr>
      <vt:lpstr>Presentazione standard di PowerPoint</vt:lpstr>
      <vt:lpstr>Le farfalle sono in declino! La crescita della pressione antropica</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Sevilleja</dc:creator>
  <cp:lastModifiedBy>Simona Bonelli</cp:lastModifiedBy>
  <cp:revision>268</cp:revision>
  <dcterms:created xsi:type="dcterms:W3CDTF">2022-03-23T09:36:31Z</dcterms:created>
  <dcterms:modified xsi:type="dcterms:W3CDTF">2024-12-03T21:17:20Z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0x010100CD06C51B9823AA49B66CCC8DE8A1AA72</vt:lpwstr>
  </property>
</Properties>
</file>