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5143500" cx="9144000"/>
  <p:notesSz cx="6858000" cy="9144000"/>
  <p:embeddedFontLst>
    <p:embeddedFont>
      <p:font typeface="Roboto"/>
      <p:regular r:id="rId20"/>
      <p:bold r:id="rId21"/>
      <p:italic r:id="rId22"/>
      <p:boldItalic r:id="rId23"/>
    </p:embeddedFont>
    <p:embeddedFont>
      <p:font typeface="Caveat"/>
      <p:regular r:id="rId24"/>
      <p:bold r:id="rId25"/>
    </p:embeddedFont>
    <p:embeddedFont>
      <p:font typeface="Lobster"/>
      <p:regular r:id="rId26"/>
    </p:embeddedFont>
    <p:embeddedFont>
      <p:font typeface="Caveat Regular"/>
      <p:regular r:id="rId27"/>
      <p:bold r:id="rId28"/>
    </p:embeddedFont>
    <p:embeddedFont>
      <p:font typeface="Merriweather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regular.fntdata"/><Relationship Id="rId22" Type="http://schemas.openxmlformats.org/officeDocument/2006/relationships/font" Target="fonts/Roboto-italic.fntdata"/><Relationship Id="rId21" Type="http://schemas.openxmlformats.org/officeDocument/2006/relationships/font" Target="fonts/Roboto-bold.fntdata"/><Relationship Id="rId24" Type="http://schemas.openxmlformats.org/officeDocument/2006/relationships/font" Target="fonts/Caveat-regular.fntdata"/><Relationship Id="rId23" Type="http://schemas.openxmlformats.org/officeDocument/2006/relationships/font" Target="fonts/Roboto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Lobster-regular.fntdata"/><Relationship Id="rId25" Type="http://schemas.openxmlformats.org/officeDocument/2006/relationships/font" Target="fonts/Caveat-bold.fntdata"/><Relationship Id="rId28" Type="http://schemas.openxmlformats.org/officeDocument/2006/relationships/font" Target="fonts/CaveatRegular-bold.fntdata"/><Relationship Id="rId27" Type="http://schemas.openxmlformats.org/officeDocument/2006/relationships/font" Target="fonts/CaveatRegular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Merriweather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erriweather-italic.fntdata"/><Relationship Id="rId30" Type="http://schemas.openxmlformats.org/officeDocument/2006/relationships/font" Target="fonts/Merriweather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32" Type="http://schemas.openxmlformats.org/officeDocument/2006/relationships/font" Target="fonts/Merriweather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d5bcf496f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d5bcf496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d5bcf496f2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d5bcf496f2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d5bcf496f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d5bcf496f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d3b55dfd4a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d3b55dfd4a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d3b55dfd4a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d3b55dfd4a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d4c0e9eca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d4c0e9eca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d1621834b3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d1621834b3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d3b55dfd4a_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d3b55dfd4a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d3b55dfd4a_3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d3b55dfd4a_3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d3b55dfd4a_3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d3b55dfd4a_3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d1621834b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d1621834b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d3b55dfd4a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d3b55dfd4a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d3b55dfd4a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d3b55dfd4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d3b55dfd4a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d3b55dfd4a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22.png"/><Relationship Id="rId6" Type="http://schemas.openxmlformats.org/officeDocument/2006/relationships/image" Target="../media/image14.png"/><Relationship Id="rId7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D9EEB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ctrTitle"/>
          </p:nvPr>
        </p:nvSpPr>
        <p:spPr>
          <a:xfrm>
            <a:off x="598100" y="1878275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latin typeface="Merriweather"/>
                <a:ea typeface="Merriweather"/>
                <a:cs typeface="Merriweather"/>
                <a:sym typeface="Merriweather"/>
              </a:rPr>
              <a:t>Presentazione progetto PCTO</a:t>
            </a:r>
            <a:endParaRPr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6" name="Google Shape;86;p13"/>
          <p:cNvSpPr txBox="1"/>
          <p:nvPr>
            <p:ph idx="1" type="subTitle"/>
          </p:nvPr>
        </p:nvSpPr>
        <p:spPr>
          <a:xfrm>
            <a:off x="598088" y="270076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it" sz="3042">
                <a:latin typeface="Caveat"/>
                <a:ea typeface="Caveat"/>
                <a:cs typeface="Caveat"/>
                <a:sym typeface="Caveat"/>
              </a:rPr>
              <a:t>Presentation of PCTO project</a:t>
            </a:r>
            <a:endParaRPr sz="3042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87" name="Google Shape;8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700" y="334035"/>
            <a:ext cx="1348475" cy="106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4">
            <a:alphaModFix/>
          </a:blip>
          <a:srcRect b="21073" l="0" r="0" t="0"/>
          <a:stretch/>
        </p:blipFill>
        <p:spPr>
          <a:xfrm>
            <a:off x="2150585" y="334025"/>
            <a:ext cx="3988464" cy="106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9762" y="3698750"/>
            <a:ext cx="6924477" cy="9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8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/>
          <p:nvPr/>
        </p:nvSpPr>
        <p:spPr>
          <a:xfrm>
            <a:off x="704175" y="199000"/>
            <a:ext cx="6888600" cy="8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22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TRADUZIONE DEI PANNELLI: organizzazione</a:t>
            </a:r>
            <a:endParaRPr sz="20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32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TRANSLATION OF THE BOARDS: organization</a:t>
            </a:r>
            <a:endParaRPr sz="21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64" name="Google Shape;164;p22"/>
          <p:cNvSpPr txBox="1"/>
          <p:nvPr/>
        </p:nvSpPr>
        <p:spPr>
          <a:xfrm>
            <a:off x="520500" y="1220700"/>
            <a:ext cx="8109600" cy="3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erriweather"/>
              <a:buChar char="●"/>
            </a:pPr>
            <a:r>
              <a:rPr lang="it" sz="20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Due gruppi di lavoro (D’Adda e Ferrari)</a:t>
            </a:r>
            <a:endParaRPr sz="26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Two working groups (D’Adda and Ferrari)</a:t>
            </a:r>
            <a:endParaRPr sz="22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erriweather"/>
              <a:buChar char="●"/>
            </a:pPr>
            <a:r>
              <a:rPr lang="it" sz="20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Team costituito da studenti, insegnanti e referente (dott.ssa Leonoris)</a:t>
            </a:r>
            <a:endParaRPr sz="20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190500" lvl="0" marL="266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Team of students, teachers and project tutor (Dr. Leonoris)</a:t>
            </a:r>
            <a:endParaRPr sz="22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erriweather"/>
              <a:buChar char="●"/>
            </a:pPr>
            <a:r>
              <a:rPr lang="it" sz="20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Ruolo di tutoring degli insegnanti</a:t>
            </a:r>
            <a:endParaRPr sz="20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Tutoring role of teachers</a:t>
            </a:r>
            <a:endParaRPr sz="22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erriweather"/>
              <a:buChar char="●"/>
            </a:pPr>
            <a:r>
              <a:rPr lang="it" sz="20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Pianificazione delle fasi del lavoro</a:t>
            </a:r>
            <a:endParaRPr sz="20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Scheduling of progressive steps</a:t>
            </a:r>
            <a:endParaRPr sz="22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/>
          <p:nvPr/>
        </p:nvSpPr>
        <p:spPr>
          <a:xfrm>
            <a:off x="428625" y="184375"/>
            <a:ext cx="7500900" cy="8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22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TRADUZIONE DEI PANNELLI: metodo di lavoro</a:t>
            </a:r>
            <a:endParaRPr sz="222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32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TRANSLATION OF THE BOARD: methodology</a:t>
            </a:r>
            <a:endParaRPr sz="232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70" name="Google Shape;170;p23"/>
          <p:cNvSpPr txBox="1"/>
          <p:nvPr/>
        </p:nvSpPr>
        <p:spPr>
          <a:xfrm>
            <a:off x="550075" y="1180075"/>
            <a:ext cx="8296800" cy="38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riweather"/>
              <a:buChar char="●"/>
            </a:pPr>
            <a:r>
              <a:rPr lang="it" sz="18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Uso di dizionari con voci inserite in contesto</a:t>
            </a:r>
            <a:endParaRPr sz="18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Use of context-based dictionaries</a:t>
            </a:r>
            <a:endParaRPr sz="22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riweather"/>
              <a:buChar char="●"/>
            </a:pPr>
            <a:r>
              <a:rPr lang="it" sz="18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Strumenti per la traduzione forniti dalla dott.ssa Leonoris</a:t>
            </a:r>
            <a:endParaRPr sz="18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Translation tools provided by Dr. Leonoris</a:t>
            </a:r>
            <a:endParaRPr sz="22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riweather"/>
              <a:buChar char="●"/>
            </a:pPr>
            <a:r>
              <a:rPr lang="it" sz="18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Traduzione non letterale, ma adattata e scorrevole in inglese</a:t>
            </a:r>
            <a:endParaRPr sz="18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Non-literal translation, adapted, adjusted and flowing in English</a:t>
            </a:r>
            <a:endParaRPr sz="22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riweather"/>
              <a:buChar char="●"/>
            </a:pPr>
            <a:r>
              <a:rPr lang="it" sz="18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Lavoro di gruppo e revisione collettiva</a:t>
            </a:r>
            <a:endParaRPr sz="18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Teamwork</a:t>
            </a:r>
            <a:r>
              <a:rPr lang="it" sz="22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and collective revision</a:t>
            </a:r>
            <a:endParaRPr sz="22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erriweather"/>
              <a:buChar char="●"/>
            </a:pPr>
            <a:r>
              <a:rPr lang="it" sz="18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Confronto tra gli studenti e tutoring degli insegnanti</a:t>
            </a:r>
            <a:endParaRPr sz="18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Discussion among students and tutoring by the teachers</a:t>
            </a:r>
            <a:endParaRPr sz="22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/>
          <p:nvPr/>
        </p:nvSpPr>
        <p:spPr>
          <a:xfrm>
            <a:off x="1592725" y="489850"/>
            <a:ext cx="5051700" cy="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Esempi di traduzione adattata</a:t>
            </a:r>
            <a:endParaRPr sz="24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Examples of adapted translation</a:t>
            </a:r>
            <a:endParaRPr sz="24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76" name="Google Shape;176;p24"/>
          <p:cNvSpPr txBox="1"/>
          <p:nvPr/>
        </p:nvSpPr>
        <p:spPr>
          <a:xfrm>
            <a:off x="873250" y="1882900"/>
            <a:ext cx="7286700" cy="21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erriweather"/>
              <a:buChar char="●"/>
            </a:pPr>
            <a:r>
              <a:rPr lang="it" sz="19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Circa 280 milioni di anni fa, una super-eruzione fece collassare il sistema vulcanico</a:t>
            </a:r>
            <a:endParaRPr sz="19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>
                <a:solidFill>
                  <a:srgbClr val="FFFF00"/>
                </a:solidFill>
                <a:latin typeface="Merriweather"/>
                <a:ea typeface="Merriweather"/>
                <a:cs typeface="Merriweather"/>
                <a:sym typeface="Merriweather"/>
              </a:rPr>
              <a:t>About 280 million years ago, a super-eruption made the volcanic system collapse</a:t>
            </a:r>
            <a:endParaRPr sz="1900">
              <a:solidFill>
                <a:srgbClr val="FFFF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>
                <a:solidFill>
                  <a:srgbClr val="95DA95"/>
                </a:solidFill>
                <a:latin typeface="Merriweather"/>
                <a:ea typeface="Merriweather"/>
                <a:cs typeface="Merriweather"/>
                <a:sym typeface="Merriweather"/>
              </a:rPr>
              <a:t>About 280 million years ago, a super-eruption caused the volcanic system to collapse</a:t>
            </a:r>
            <a:endParaRPr sz="1900">
              <a:solidFill>
                <a:srgbClr val="95DA95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/>
          <p:nvPr/>
        </p:nvSpPr>
        <p:spPr>
          <a:xfrm>
            <a:off x="1506875" y="241100"/>
            <a:ext cx="55152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C</a:t>
            </a:r>
            <a:r>
              <a:rPr lang="it" sz="2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HE COSA ABBIAMO IMPARATO CON QUESTO PROGETTO?</a:t>
            </a:r>
            <a:endParaRPr sz="2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703225" y="1476750"/>
            <a:ext cx="7142700" cy="29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riweather"/>
              <a:buChar char="●"/>
            </a:pPr>
            <a:r>
              <a:rPr lang="it" sz="16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Lavorare di squadra a distanza</a:t>
            </a:r>
            <a:endParaRPr sz="16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Remote teamwork</a:t>
            </a:r>
            <a:endParaRPr sz="16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-33020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riweather"/>
              <a:buChar char="●"/>
            </a:pPr>
            <a:r>
              <a:rPr lang="it" sz="16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Migliorare le nostre capacità in inglese</a:t>
            </a:r>
            <a:endParaRPr sz="16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         Improve our English skills</a:t>
            </a:r>
            <a:endParaRPr sz="16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-33020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riweather"/>
              <a:buChar char="●"/>
            </a:pPr>
            <a:r>
              <a:rPr lang="it" sz="16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Appreso termini geologici </a:t>
            </a:r>
            <a:endParaRPr sz="16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         Learned geological terms</a:t>
            </a:r>
            <a:endParaRPr sz="16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-33020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riweather"/>
              <a:buChar char="●"/>
            </a:pPr>
            <a:r>
              <a:rPr lang="it" sz="1600">
                <a:solidFill>
                  <a:schemeClr val="lt1"/>
                </a:solidFill>
                <a:highlight>
                  <a:schemeClr val="accent4"/>
                </a:highlight>
                <a:latin typeface="Merriweather"/>
                <a:ea typeface="Merriweather"/>
                <a:cs typeface="Merriweather"/>
                <a:sym typeface="Merriweather"/>
              </a:rPr>
              <a:t>Preso conoscenza delle bellezze naturali della zona</a:t>
            </a:r>
            <a:endParaRPr sz="1600">
              <a:solidFill>
                <a:schemeClr val="lt1"/>
              </a:solidFill>
              <a:highlight>
                <a:schemeClr val="accent4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highlight>
                  <a:schemeClr val="accent4"/>
                </a:highlight>
                <a:latin typeface="Caveat"/>
                <a:ea typeface="Caveat"/>
                <a:cs typeface="Caveat"/>
                <a:sym typeface="Caveat"/>
              </a:rPr>
              <a:t>          Got acquainted with the natural beauty of the area</a:t>
            </a:r>
            <a:endParaRPr sz="1600">
              <a:solidFill>
                <a:schemeClr val="lt1"/>
              </a:solidFill>
              <a:highlight>
                <a:schemeClr val="accent4"/>
              </a:highlight>
              <a:latin typeface="Caveat"/>
              <a:ea typeface="Caveat"/>
              <a:cs typeface="Caveat"/>
              <a:sym typeface="Caveat"/>
            </a:endParaRPr>
          </a:p>
          <a:p>
            <a:pPr indent="0" lvl="0" marL="4572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highlight>
                <a:schemeClr val="dk1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6"/>
          <p:cNvSpPr txBox="1"/>
          <p:nvPr>
            <p:ph type="title"/>
          </p:nvPr>
        </p:nvSpPr>
        <p:spPr>
          <a:xfrm>
            <a:off x="1415425" y="0"/>
            <a:ext cx="5618700" cy="11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620">
                <a:latin typeface="Merriweather"/>
                <a:ea typeface="Merriweather"/>
                <a:cs typeface="Merriweather"/>
                <a:sym typeface="Merriweather"/>
              </a:rPr>
              <a:t>PROGETTI FUTURI</a:t>
            </a:r>
            <a:endParaRPr sz="262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220">
                <a:latin typeface="Caveat"/>
                <a:ea typeface="Caveat"/>
                <a:cs typeface="Caveat"/>
                <a:sym typeface="Caveat"/>
              </a:rPr>
              <a:t>future projects</a:t>
            </a:r>
            <a:endParaRPr sz="262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8" name="Google Shape;188;p26" title="Elenco puntato bianco"/>
          <p:cNvSpPr txBox="1"/>
          <p:nvPr/>
        </p:nvSpPr>
        <p:spPr>
          <a:xfrm>
            <a:off x="132000" y="1381000"/>
            <a:ext cx="5058900" cy="30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16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riweather"/>
              <a:buChar char="●"/>
            </a:pPr>
            <a:r>
              <a:rPr lang="it" sz="16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E</a:t>
            </a:r>
            <a:r>
              <a:rPr lang="it" sz="16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scursione dimostrativa lungo il Sentiero didattico delle Grotte</a:t>
            </a:r>
            <a:endParaRPr sz="16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3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Demonstration hike along the Cave Trail</a:t>
            </a:r>
            <a:endParaRPr sz="23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riweather"/>
              <a:buChar char="●"/>
            </a:pPr>
            <a:r>
              <a:rPr lang="it" sz="16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V</a:t>
            </a:r>
            <a:r>
              <a:rPr lang="it" sz="16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isita della grotte Ciota Ciara e Buco della Bondaccia</a:t>
            </a:r>
            <a:endParaRPr sz="16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3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Visit of the caves Ciota Ciara and Buco della Bondaccia</a:t>
            </a:r>
            <a:endParaRPr sz="23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9" name="Google Shape;18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0900" y="1518413"/>
            <a:ext cx="3737975" cy="280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7"/>
          <p:cNvSpPr txBox="1"/>
          <p:nvPr/>
        </p:nvSpPr>
        <p:spPr>
          <a:xfrm>
            <a:off x="1521450" y="302050"/>
            <a:ext cx="6101100" cy="3324600"/>
          </a:xfrm>
          <a:prstGeom prst="rect">
            <a:avLst/>
          </a:prstGeom>
          <a:noFill/>
          <a:ln>
            <a:noFill/>
          </a:ln>
          <a:effectLst>
            <a:outerShdw blurRad="185738" rotWithShape="0" algn="bl" dir="5880000" dist="66675">
              <a:srgbClr val="1C4587">
                <a:alpha val="69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34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Giovanna Barberis Canonico</a:t>
            </a:r>
            <a:endParaRPr i="1" sz="3400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34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Virginia Borgarello</a:t>
            </a:r>
            <a:endParaRPr i="1" sz="3400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34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Giada Borro</a:t>
            </a:r>
            <a:endParaRPr i="1" sz="3400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34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Davide Mazzola</a:t>
            </a:r>
            <a:endParaRPr i="1" sz="3400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34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Chiara Mombelli</a:t>
            </a:r>
            <a:endParaRPr i="1" sz="3400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34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Alice Zaninetti</a:t>
            </a:r>
            <a:endParaRPr i="1" sz="3400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3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050AF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250" y="2209101"/>
            <a:ext cx="4258450" cy="61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 rotWithShape="1">
          <a:blip r:embed="rId4">
            <a:alphaModFix/>
          </a:blip>
          <a:srcRect b="3277" l="4766" r="4092" t="5928"/>
          <a:stretch/>
        </p:blipFill>
        <p:spPr>
          <a:xfrm>
            <a:off x="6019375" y="2191275"/>
            <a:ext cx="2138526" cy="20618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/>
          <p:nvPr/>
        </p:nvSpPr>
        <p:spPr>
          <a:xfrm>
            <a:off x="2124750" y="347425"/>
            <a:ext cx="48945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I NOSTRI ISTITUTI e </a:t>
            </a:r>
            <a:endParaRPr sz="26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IL LAVORO DA SVOLGERE</a:t>
            </a:r>
            <a:endParaRPr sz="26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1998000" y="1316650"/>
            <a:ext cx="5148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Our institutions and the task to be done</a:t>
            </a:r>
            <a:endParaRPr sz="24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8" name="Google Shape;98;p14"/>
          <p:cNvSpPr txBox="1"/>
          <p:nvPr/>
        </p:nvSpPr>
        <p:spPr>
          <a:xfrm>
            <a:off x="207250" y="3265850"/>
            <a:ext cx="51480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riweather"/>
              <a:buChar char="★"/>
            </a:pPr>
            <a:r>
              <a:rPr lang="it" sz="17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Traduzione in inglese di 12 pannelli esplicativi</a:t>
            </a:r>
            <a:endParaRPr sz="17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English translation of 12 explanatory panels</a:t>
            </a:r>
            <a:endParaRPr sz="22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>
    <mc:Choice Requires="p14">
      <p:transition spd="slow" p14:dur="18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85AA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/>
          <p:nvPr>
            <p:ph type="title"/>
          </p:nvPr>
        </p:nvSpPr>
        <p:spPr>
          <a:xfrm>
            <a:off x="462600" y="339525"/>
            <a:ext cx="6008400" cy="135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>
                <a:latin typeface="Merriweather"/>
                <a:ea typeface="Merriweather"/>
                <a:cs typeface="Merriweather"/>
                <a:sym typeface="Merriweather"/>
              </a:rPr>
              <a:t>INCONTRO PRESSO IL LICEO SCIENTIFICO</a:t>
            </a:r>
            <a:endParaRPr sz="26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latin typeface="Caveat"/>
                <a:ea typeface="Caveat"/>
                <a:cs typeface="Caveat"/>
                <a:sym typeface="Caveat"/>
              </a:rPr>
              <a:t>Meeting at scientific high school</a:t>
            </a:r>
            <a:endParaRPr sz="24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04" name="Google Shape;104;p15"/>
          <p:cNvPicPr preferRelativeResize="0"/>
          <p:nvPr/>
        </p:nvPicPr>
        <p:blipFill rotWithShape="1">
          <a:blip r:embed="rId3">
            <a:alphaModFix/>
          </a:blip>
          <a:srcRect b="0" l="7804" r="2283" t="0"/>
          <a:stretch/>
        </p:blipFill>
        <p:spPr>
          <a:xfrm>
            <a:off x="462600" y="2036425"/>
            <a:ext cx="4482877" cy="2804725"/>
          </a:xfrm>
          <a:prstGeom prst="rect">
            <a:avLst/>
          </a:prstGeom>
          <a:noFill/>
          <a:ln cap="flat" cmpd="sng" w="9525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5" name="Google Shape;105;p15"/>
          <p:cNvSpPr txBox="1"/>
          <p:nvPr/>
        </p:nvSpPr>
        <p:spPr>
          <a:xfrm>
            <a:off x="5178100" y="2036425"/>
            <a:ext cx="3613500" cy="25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riweather"/>
              <a:buChar char="●"/>
            </a:pPr>
            <a:r>
              <a:rPr lang="it" sz="17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Spiegazione del progetto</a:t>
            </a:r>
            <a:endParaRPr sz="22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Explanation of the project</a:t>
            </a:r>
            <a:endParaRPr sz="22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riweather"/>
              <a:buChar char="●"/>
            </a:pPr>
            <a:r>
              <a:rPr lang="it" sz="17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Storia geologica del Monte Fenera</a:t>
            </a:r>
            <a:endParaRPr sz="22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Geological history of Monte Fenera</a:t>
            </a:r>
            <a:endParaRPr sz="22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85AA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/>
          <p:nvPr>
            <p:ph type="title"/>
          </p:nvPr>
        </p:nvSpPr>
        <p:spPr>
          <a:xfrm>
            <a:off x="403325" y="424950"/>
            <a:ext cx="5242200" cy="135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ESCURSIONE AL MONTE FENERA</a:t>
            </a:r>
            <a:endParaRPr sz="2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Excursion to Monte Fenera</a:t>
            </a:r>
            <a:endParaRPr sz="24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11" name="Google Shape;111;p16"/>
          <p:cNvPicPr preferRelativeResize="0"/>
          <p:nvPr/>
        </p:nvPicPr>
        <p:blipFill rotWithShape="1">
          <a:blip r:embed="rId3">
            <a:alphaModFix/>
          </a:blip>
          <a:srcRect b="6552" l="0" r="18811" t="10508"/>
          <a:stretch/>
        </p:blipFill>
        <p:spPr>
          <a:xfrm>
            <a:off x="4227875" y="2088200"/>
            <a:ext cx="4626273" cy="2658499"/>
          </a:xfrm>
          <a:prstGeom prst="rect">
            <a:avLst/>
          </a:prstGeom>
          <a:noFill/>
          <a:ln cap="flat" cmpd="sng" w="9525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2" name="Google Shape;112;p16"/>
          <p:cNvSpPr txBox="1"/>
          <p:nvPr/>
        </p:nvSpPr>
        <p:spPr>
          <a:xfrm>
            <a:off x="403325" y="2536025"/>
            <a:ext cx="3551400" cy="16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Ci fermavamo lungo i sentieri per la lettura dei pannelli</a:t>
            </a:r>
            <a:endParaRPr sz="17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" sz="23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We stopped along the paths to read the panels</a:t>
            </a:r>
            <a:endParaRPr sz="23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85AA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/>
        </p:nvSpPr>
        <p:spPr>
          <a:xfrm>
            <a:off x="765300" y="573875"/>
            <a:ext cx="17514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Alle grotte</a:t>
            </a:r>
            <a:endParaRPr sz="21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>
                <a:solidFill>
                  <a:srgbClr val="FFFFFF"/>
                </a:solidFill>
                <a:latin typeface="Caveat"/>
                <a:ea typeface="Caveat"/>
                <a:cs typeface="Caveat"/>
                <a:sym typeface="Caveat"/>
              </a:rPr>
              <a:t>At the caves</a:t>
            </a:r>
            <a:endParaRPr sz="2600">
              <a:solidFill>
                <a:srgbClr val="FFFF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18" name="Google Shape;118;p17"/>
          <p:cNvPicPr preferRelativeResize="0"/>
          <p:nvPr/>
        </p:nvPicPr>
        <p:blipFill rotWithShape="1">
          <a:blip r:embed="rId3">
            <a:alphaModFix/>
          </a:blip>
          <a:srcRect b="0" l="6829" r="4122" t="0"/>
          <a:stretch/>
        </p:blipFill>
        <p:spPr>
          <a:xfrm>
            <a:off x="405600" y="2191425"/>
            <a:ext cx="4295649" cy="2713401"/>
          </a:xfrm>
          <a:prstGeom prst="rect">
            <a:avLst/>
          </a:prstGeom>
          <a:noFill/>
          <a:ln cap="flat" cmpd="sng" w="9525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9" name="Google Shape;119;p17"/>
          <p:cNvPicPr preferRelativeResize="0"/>
          <p:nvPr/>
        </p:nvPicPr>
        <p:blipFill rotWithShape="1">
          <a:blip r:embed="rId4">
            <a:alphaModFix/>
          </a:blip>
          <a:srcRect b="4452" l="0" r="23412" t="13093"/>
          <a:stretch/>
        </p:blipFill>
        <p:spPr>
          <a:xfrm>
            <a:off x="5148425" y="1024600"/>
            <a:ext cx="3663391" cy="2218450"/>
          </a:xfrm>
          <a:prstGeom prst="rect">
            <a:avLst/>
          </a:prstGeom>
          <a:noFill/>
          <a:ln cap="flat" cmpd="sng" w="9525">
            <a:solidFill>
              <a:srgbClr val="F4CC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8"/>
          <p:cNvPicPr preferRelativeResize="0"/>
          <p:nvPr/>
        </p:nvPicPr>
        <p:blipFill rotWithShape="1">
          <a:blip r:embed="rId3">
            <a:alphaModFix/>
          </a:blip>
          <a:srcRect b="-2392" l="2182" r="2086" t="1023"/>
          <a:stretch/>
        </p:blipFill>
        <p:spPr>
          <a:xfrm>
            <a:off x="1026000" y="450000"/>
            <a:ext cx="1767601" cy="24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 rotWithShape="1">
          <a:blip r:embed="rId4">
            <a:alphaModFix/>
          </a:blip>
          <a:srcRect b="1473" l="2663" r="1871" t="2841"/>
          <a:stretch/>
        </p:blipFill>
        <p:spPr>
          <a:xfrm>
            <a:off x="3841200" y="331200"/>
            <a:ext cx="1767601" cy="24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 rotWithShape="1">
          <a:blip r:embed="rId5">
            <a:alphaModFix/>
          </a:blip>
          <a:srcRect b="1676" l="2626" r="2198" t="1984"/>
          <a:stretch/>
        </p:blipFill>
        <p:spPr>
          <a:xfrm>
            <a:off x="4759200" y="810000"/>
            <a:ext cx="1767601" cy="24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8"/>
          <p:cNvSpPr txBox="1"/>
          <p:nvPr/>
        </p:nvSpPr>
        <p:spPr>
          <a:xfrm>
            <a:off x="3755700" y="3640425"/>
            <a:ext cx="1941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Geologia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latin typeface="Caveat Regular"/>
                <a:ea typeface="Caveat Regular"/>
                <a:cs typeface="Caveat Regular"/>
                <a:sym typeface="Caveat Regular"/>
              </a:rPr>
              <a:t>Geology</a:t>
            </a:r>
            <a:endParaRPr sz="2000">
              <a:latin typeface="Caveat Regular"/>
              <a:ea typeface="Caveat Regular"/>
              <a:cs typeface="Caveat Regular"/>
              <a:sym typeface="Caveat Regular"/>
            </a:endParaRPr>
          </a:p>
        </p:txBody>
      </p:sp>
      <p:sp>
        <p:nvSpPr>
          <p:cNvPr id="128" name="Google Shape;128;p18"/>
          <p:cNvSpPr txBox="1"/>
          <p:nvPr/>
        </p:nvSpPr>
        <p:spPr>
          <a:xfrm>
            <a:off x="1025413" y="3378675"/>
            <a:ext cx="17679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Storia del supervulcano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latin typeface="Caveat Regular"/>
                <a:ea typeface="Caveat Regular"/>
                <a:cs typeface="Caveat Regular"/>
                <a:sym typeface="Caveat Regular"/>
              </a:rPr>
              <a:t>Story of the supervolcano</a:t>
            </a:r>
            <a:endParaRPr sz="2000">
              <a:latin typeface="Caveat Regular"/>
              <a:ea typeface="Caveat Regular"/>
              <a:cs typeface="Caveat Regular"/>
              <a:sym typeface="Caveat Regular"/>
            </a:endParaRPr>
          </a:p>
        </p:txBody>
      </p:sp>
      <p:pic>
        <p:nvPicPr>
          <p:cNvPr id="129" name="Google Shape;129;p18"/>
          <p:cNvPicPr preferRelativeResize="0"/>
          <p:nvPr/>
        </p:nvPicPr>
        <p:blipFill rotWithShape="1">
          <a:blip r:embed="rId6">
            <a:alphaModFix/>
          </a:blip>
          <a:srcRect b="1400" l="2075" r="1844" t="1370"/>
          <a:stretch/>
        </p:blipFill>
        <p:spPr>
          <a:xfrm>
            <a:off x="5544000" y="1350000"/>
            <a:ext cx="1767601" cy="24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8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6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4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2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9"/>
          <p:cNvPicPr preferRelativeResize="0"/>
          <p:nvPr/>
        </p:nvPicPr>
        <p:blipFill rotWithShape="1">
          <a:blip r:embed="rId3">
            <a:alphaModFix/>
          </a:blip>
          <a:srcRect b="1913" l="2478" r="2545" t="1468"/>
          <a:stretch/>
        </p:blipFill>
        <p:spPr>
          <a:xfrm>
            <a:off x="1076400" y="514800"/>
            <a:ext cx="1742400" cy="2408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 rotWithShape="1">
          <a:blip r:embed="rId4">
            <a:alphaModFix/>
          </a:blip>
          <a:srcRect b="1765" l="2858" r="3112" t="1736"/>
          <a:stretch/>
        </p:blipFill>
        <p:spPr>
          <a:xfrm>
            <a:off x="4449600" y="514800"/>
            <a:ext cx="1742400" cy="2408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 rotWithShape="1">
          <a:blip r:embed="rId5">
            <a:alphaModFix/>
          </a:blip>
          <a:srcRect b="1341" l="2681" r="2234" t="1467"/>
          <a:stretch/>
        </p:blipFill>
        <p:spPr>
          <a:xfrm>
            <a:off x="5295600" y="907200"/>
            <a:ext cx="1742400" cy="240840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9"/>
          <p:cNvSpPr txBox="1"/>
          <p:nvPr/>
        </p:nvSpPr>
        <p:spPr>
          <a:xfrm>
            <a:off x="1076600" y="3585675"/>
            <a:ext cx="1741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Mare Pliocenico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latin typeface="Caveat Regular"/>
                <a:ea typeface="Caveat Regular"/>
                <a:cs typeface="Caveat Regular"/>
                <a:sym typeface="Caveat Regular"/>
              </a:rPr>
              <a:t>The Pliocene Sea</a:t>
            </a:r>
            <a:endParaRPr sz="2000">
              <a:latin typeface="Caveat Regular"/>
              <a:ea typeface="Caveat Regular"/>
              <a:cs typeface="Caveat Regular"/>
              <a:sym typeface="Caveat Regular"/>
            </a:endParaRPr>
          </a:p>
        </p:txBody>
      </p:sp>
      <p:sp>
        <p:nvSpPr>
          <p:cNvPr id="138" name="Google Shape;138;p19"/>
          <p:cNvSpPr txBox="1"/>
          <p:nvPr/>
        </p:nvSpPr>
        <p:spPr>
          <a:xfrm>
            <a:off x="4773438" y="3585675"/>
            <a:ext cx="1741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Carsismo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>
                <a:latin typeface="Caveat Regular"/>
                <a:ea typeface="Caveat Regular"/>
                <a:cs typeface="Caveat Regular"/>
                <a:sym typeface="Caveat Regular"/>
              </a:rPr>
              <a:t>Karst of Monte Fenera</a:t>
            </a:r>
            <a:endParaRPr sz="2100">
              <a:latin typeface="Caveat Regular"/>
              <a:ea typeface="Caveat Regular"/>
              <a:cs typeface="Caveat Regular"/>
              <a:sym typeface="Caveat Regular"/>
            </a:endParaRPr>
          </a:p>
        </p:txBody>
      </p:sp>
    </p:spTree>
  </p:cSld>
  <p:clrMapOvr>
    <a:masterClrMapping/>
  </p:clrMapOvr>
  <mc:AlternateContent>
    <mc:Choice Requires="p14">
      <p:transition spd="slow" p14:dur="18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6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4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4212" y="612551"/>
            <a:ext cx="1660574" cy="234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 rotWithShape="1">
          <a:blip r:embed="rId4">
            <a:alphaModFix/>
          </a:blip>
          <a:srcRect b="1099" l="2025" r="1514" t="2421"/>
          <a:stretch/>
        </p:blipFill>
        <p:spPr>
          <a:xfrm>
            <a:off x="446400" y="277200"/>
            <a:ext cx="1659602" cy="2347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0524" y="949972"/>
            <a:ext cx="1660574" cy="234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6981" y="612538"/>
            <a:ext cx="1660574" cy="234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29750" y="612550"/>
            <a:ext cx="1660548" cy="234861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 txBox="1"/>
          <p:nvPr/>
        </p:nvSpPr>
        <p:spPr>
          <a:xfrm>
            <a:off x="429750" y="3625975"/>
            <a:ext cx="21132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421600" y="3518525"/>
            <a:ext cx="217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Ciota Ciara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3115650" y="3518525"/>
            <a:ext cx="169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Ciutarun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5237713" y="3410825"/>
            <a:ext cx="1437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Buco della Bondaccia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7256013" y="3410825"/>
            <a:ext cx="1608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Merriweather"/>
                <a:ea typeface="Merriweather"/>
                <a:cs typeface="Merriweather"/>
                <a:sym typeface="Merriweather"/>
              </a:rPr>
              <a:t>Grotta dell’Eremita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  <mc:AlternateContent>
    <mc:Choice Requires="p14">
      <p:transition spd="slow" p14:dur="1800">
        <p14:prism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6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4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2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8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/>
          <p:nvPr>
            <p:ph type="title"/>
          </p:nvPr>
        </p:nvSpPr>
        <p:spPr>
          <a:xfrm>
            <a:off x="316700" y="110450"/>
            <a:ext cx="7635300" cy="165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620">
                <a:latin typeface="Merriweather"/>
                <a:ea typeface="Merriweather"/>
                <a:cs typeface="Merriweather"/>
                <a:sym typeface="Merriweather"/>
              </a:rPr>
              <a:t>COSA CI HA DATO</a:t>
            </a:r>
            <a:endParaRPr sz="262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620">
                <a:latin typeface="Merriweather"/>
                <a:ea typeface="Merriweather"/>
                <a:cs typeface="Merriweather"/>
                <a:sym typeface="Merriweather"/>
              </a:rPr>
              <a:t>QUESTA ESPERIENZA?</a:t>
            </a:r>
            <a:endParaRPr sz="262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220">
                <a:latin typeface="Caveat"/>
                <a:ea typeface="Caveat"/>
                <a:cs typeface="Caveat"/>
                <a:sym typeface="Caveat"/>
              </a:rPr>
              <a:t>What did this experience give us?</a:t>
            </a:r>
            <a:endParaRPr sz="2220"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62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58" name="Google Shape;158;p21"/>
          <p:cNvSpPr txBox="1"/>
          <p:nvPr/>
        </p:nvSpPr>
        <p:spPr>
          <a:xfrm>
            <a:off x="315550" y="1577750"/>
            <a:ext cx="8172900" cy="3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riweather"/>
              <a:buChar char="●"/>
            </a:pPr>
            <a:r>
              <a:rPr lang="it" sz="16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Opportunità di crescita personale</a:t>
            </a:r>
            <a:endParaRPr sz="16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3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opportunity for personal growth</a:t>
            </a:r>
            <a:endParaRPr sz="23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riweather"/>
              <a:buChar char="●"/>
            </a:pPr>
            <a:r>
              <a:rPr lang="it" sz="16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Maggiore conoscenza del nostro territorio</a:t>
            </a:r>
            <a:endParaRPr sz="16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3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greater knowledge of our territory</a:t>
            </a:r>
            <a:endParaRPr sz="23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erriweather"/>
              <a:buChar char="●"/>
            </a:pPr>
            <a:r>
              <a:rPr lang="it" sz="16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Vicinanza al mondo del lavoro</a:t>
            </a:r>
            <a:endParaRPr sz="16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3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closeness to the world of work</a:t>
            </a:r>
            <a:endParaRPr sz="23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